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1"/>
  </p:notesMasterIdLst>
  <p:handoutMasterIdLst>
    <p:handoutMasterId r:id="rId52"/>
  </p:handoutMasterIdLst>
  <p:sldIdLst>
    <p:sldId id="262" r:id="rId2"/>
    <p:sldId id="257" r:id="rId3"/>
    <p:sldId id="281" r:id="rId4"/>
    <p:sldId id="270" r:id="rId5"/>
    <p:sldId id="261" r:id="rId6"/>
    <p:sldId id="282" r:id="rId7"/>
    <p:sldId id="283" r:id="rId8"/>
    <p:sldId id="284" r:id="rId9"/>
    <p:sldId id="285" r:id="rId10"/>
    <p:sldId id="286" r:id="rId11"/>
    <p:sldId id="287" r:id="rId12"/>
    <p:sldId id="288" r:id="rId13"/>
    <p:sldId id="289" r:id="rId14"/>
    <p:sldId id="290" r:id="rId15"/>
    <p:sldId id="291" r:id="rId16"/>
    <p:sldId id="292" r:id="rId17"/>
    <p:sldId id="293" r:id="rId18"/>
    <p:sldId id="294" r:id="rId19"/>
    <p:sldId id="296" r:id="rId20"/>
    <p:sldId id="319" r:id="rId21"/>
    <p:sldId id="320" r:id="rId22"/>
    <p:sldId id="321" r:id="rId23"/>
    <p:sldId id="322" r:id="rId24"/>
    <p:sldId id="323" r:id="rId25"/>
    <p:sldId id="324" r:id="rId26"/>
    <p:sldId id="325" r:id="rId27"/>
    <p:sldId id="326" r:id="rId28"/>
    <p:sldId id="295" r:id="rId29"/>
    <p:sldId id="300" r:id="rId30"/>
    <p:sldId id="301" r:id="rId31"/>
    <p:sldId id="306" r:id="rId32"/>
    <p:sldId id="302" r:id="rId33"/>
    <p:sldId id="303" r:id="rId34"/>
    <p:sldId id="304" r:id="rId35"/>
    <p:sldId id="305" r:id="rId36"/>
    <p:sldId id="272" r:id="rId37"/>
    <p:sldId id="307" r:id="rId38"/>
    <p:sldId id="308" r:id="rId39"/>
    <p:sldId id="314" r:id="rId40"/>
    <p:sldId id="274" r:id="rId41"/>
    <p:sldId id="315" r:id="rId42"/>
    <p:sldId id="309" r:id="rId43"/>
    <p:sldId id="310" r:id="rId44"/>
    <p:sldId id="311" r:id="rId45"/>
    <p:sldId id="312" r:id="rId46"/>
    <p:sldId id="313" r:id="rId47"/>
    <p:sldId id="316" r:id="rId48"/>
    <p:sldId id="317" r:id="rId49"/>
    <p:sldId id="318" r:id="rId50"/>
  </p:sldIdLst>
  <p:sldSz cx="12192000" cy="6858000"/>
  <p:notesSz cx="6858000" cy="9144000"/>
  <p:defaultTextStyle>
    <a:defPPr rtl="0">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69CF1AB2-1976-4502-BF36-3FF5EA218861}">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855" autoAdjust="0"/>
    <p:restoredTop sz="94717" autoAdjust="0"/>
  </p:normalViewPr>
  <p:slideViewPr>
    <p:cSldViewPr snapToGrid="0">
      <p:cViewPr varScale="1">
        <p:scale>
          <a:sx n="69" d="100"/>
          <a:sy n="69" d="100"/>
        </p:scale>
        <p:origin x="684" y="40"/>
      </p:cViewPr>
      <p:guideLst>
        <p:guide pos="3840"/>
        <p:guide orient="horz" pos="2160"/>
      </p:guideLst>
    </p:cSldViewPr>
  </p:slideViewPr>
  <p:notesTextViewPr>
    <p:cViewPr>
      <p:scale>
        <a:sx n="1" d="1"/>
        <a:sy n="1" d="1"/>
      </p:scale>
      <p:origin x="0" y="0"/>
    </p:cViewPr>
  </p:notesTextViewPr>
  <p:sorterViewPr>
    <p:cViewPr>
      <p:scale>
        <a:sx n="65" d="100"/>
        <a:sy n="65" d="100"/>
      </p:scale>
      <p:origin x="0" y="0"/>
    </p:cViewPr>
  </p:sorterViewPr>
  <p:notesViewPr>
    <p:cSldViewPr snapToGrid="0" showGuides="1">
      <p:cViewPr varScale="1">
        <p:scale>
          <a:sx n="100" d="100"/>
          <a:sy n="100" d="100"/>
        </p:scale>
        <p:origin x="2802" y="7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預留位置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zh-TW" altLang="en-US" dirty="0">
              <a:latin typeface="+mj-ea"/>
              <a:ea typeface="+mj-ea"/>
            </a:endParaRPr>
          </a:p>
        </p:txBody>
      </p:sp>
      <p:sp>
        <p:nvSpPr>
          <p:cNvPr id="3" name="日期預留位置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41D6AE98-31E4-4998-8DE8-2921D32E9C44}" type="datetime2">
              <a:rPr lang="zh-TW" altLang="en-US" smtClean="0">
                <a:latin typeface="+mj-ea"/>
                <a:ea typeface="+mj-ea"/>
              </a:rPr>
              <a:t>2019年6月13日</a:t>
            </a:fld>
            <a:endParaRPr lang="zh-TW" altLang="en-US" dirty="0">
              <a:latin typeface="+mj-ea"/>
              <a:ea typeface="+mj-ea"/>
            </a:endParaRPr>
          </a:p>
        </p:txBody>
      </p:sp>
      <p:sp>
        <p:nvSpPr>
          <p:cNvPr id="4" name="頁尾預留位置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zh-TW" altLang="en-US" dirty="0">
              <a:latin typeface="+mj-ea"/>
              <a:ea typeface="+mj-ea"/>
            </a:endParaRPr>
          </a:p>
        </p:txBody>
      </p:sp>
      <p:sp>
        <p:nvSpPr>
          <p:cNvPr id="5" name="投影片編號預留位置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7798501B-77B5-4365-9881-C6E19A3C1E42}" type="slidenum">
              <a:rPr lang="en-US" altLang="zh-TW" smtClean="0">
                <a:latin typeface="+mj-ea"/>
                <a:ea typeface="+mj-ea"/>
              </a:rPr>
              <a:t>‹#›</a:t>
            </a:fld>
            <a:endParaRPr lang="zh-TW" altLang="en-US" dirty="0">
              <a:latin typeface="+mj-ea"/>
              <a:ea typeface="+mj-ea"/>
            </a:endParaRPr>
          </a:p>
        </p:txBody>
      </p:sp>
    </p:spTree>
    <p:extLst>
      <p:ext uri="{BB962C8B-B14F-4D97-AF65-F5344CB8AC3E}">
        <p14:creationId xmlns:p14="http://schemas.microsoft.com/office/powerpoint/2010/main" val="285145615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預留位置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mj-ea"/>
                <a:ea typeface="+mj-ea"/>
              </a:defRPr>
            </a:lvl1pPr>
          </a:lstStyle>
          <a:p>
            <a:endParaRPr lang="zh-TW" altLang="en-US" dirty="0"/>
          </a:p>
        </p:txBody>
      </p:sp>
      <p:sp>
        <p:nvSpPr>
          <p:cNvPr id="3" name="日期預留位置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mj-ea"/>
                <a:ea typeface="+mj-ea"/>
              </a:defRPr>
            </a:lvl1pPr>
          </a:lstStyle>
          <a:p>
            <a:fld id="{6C15BBF3-BBB2-4C8F-BF98-13BB26E285AB}" type="datetime2">
              <a:rPr lang="zh-TW" altLang="en-US" smtClean="0"/>
              <a:pPr/>
              <a:t>2019年6月13日</a:t>
            </a:fld>
            <a:endParaRPr lang="zh-TW" altLang="en-US" dirty="0"/>
          </a:p>
        </p:txBody>
      </p:sp>
      <p:sp>
        <p:nvSpPr>
          <p:cNvPr id="4" name="投影片影像預留位置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zh-TW" altLang="en-US" dirty="0"/>
          </a:p>
        </p:txBody>
      </p:sp>
      <p:sp>
        <p:nvSpPr>
          <p:cNvPr id="5" name="備忘稿預留位置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zh-TW" altLang="en-US" dirty="0"/>
              <a:t>按一下以編輯母片文字樣式</a:t>
            </a:r>
          </a:p>
          <a:p>
            <a:pPr lvl="1" rtl="0"/>
            <a:r>
              <a:rPr lang="zh-TW" altLang="en-US" dirty="0"/>
              <a:t>第二層</a:t>
            </a:r>
          </a:p>
          <a:p>
            <a:pPr lvl="2" rtl="0"/>
            <a:r>
              <a:rPr lang="zh-TW" altLang="en-US" dirty="0"/>
              <a:t>第三層</a:t>
            </a:r>
          </a:p>
          <a:p>
            <a:pPr lvl="3" rtl="0"/>
            <a:r>
              <a:rPr lang="zh-TW" altLang="en-US" dirty="0"/>
              <a:t>第四層</a:t>
            </a:r>
          </a:p>
          <a:p>
            <a:pPr lvl="4" rtl="0"/>
            <a:r>
              <a:rPr lang="zh-TW" altLang="en-US" dirty="0"/>
              <a:t>第五層</a:t>
            </a:r>
          </a:p>
        </p:txBody>
      </p:sp>
      <p:sp>
        <p:nvSpPr>
          <p:cNvPr id="6" name="頁尾預留位置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mj-ea"/>
                <a:ea typeface="+mj-ea"/>
              </a:defRPr>
            </a:lvl1pPr>
          </a:lstStyle>
          <a:p>
            <a:endParaRPr lang="zh-TW" altLang="en-US" dirty="0"/>
          </a:p>
        </p:txBody>
      </p:sp>
      <p:sp>
        <p:nvSpPr>
          <p:cNvPr id="7" name="投影片編號預留位置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mj-ea"/>
                <a:ea typeface="+mj-ea"/>
              </a:defRPr>
            </a:lvl1pPr>
          </a:lstStyle>
          <a:p>
            <a:fld id="{FC8BD8E7-1312-41F3-99C4-6DA5AF891969}" type="slidenum">
              <a:rPr lang="en-US" altLang="zh-TW" smtClean="0"/>
              <a:pPr/>
              <a:t>‹#›</a:t>
            </a:fld>
            <a:endParaRPr lang="zh-TW" altLang="en-US" dirty="0"/>
          </a:p>
        </p:txBody>
      </p:sp>
    </p:spTree>
    <p:extLst>
      <p:ext uri="{BB962C8B-B14F-4D97-AF65-F5344CB8AC3E}">
        <p14:creationId xmlns:p14="http://schemas.microsoft.com/office/powerpoint/2010/main" val="28920842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j-ea"/>
        <a:ea typeface="+mj-ea"/>
        <a:cs typeface="+mn-cs"/>
      </a:defRPr>
    </a:lvl1pPr>
    <a:lvl2pPr marL="457200" algn="l" defTabSz="914400" rtl="0" eaLnBrk="1" latinLnBrk="0" hangingPunct="1">
      <a:defRPr sz="1200" kern="1200">
        <a:solidFill>
          <a:schemeClr val="tx1"/>
        </a:solidFill>
        <a:latin typeface="+mj-ea"/>
        <a:ea typeface="+mj-ea"/>
        <a:cs typeface="+mn-cs"/>
      </a:defRPr>
    </a:lvl2pPr>
    <a:lvl3pPr marL="914400" algn="l" defTabSz="914400" rtl="0" eaLnBrk="1" latinLnBrk="0" hangingPunct="1">
      <a:defRPr sz="1200" kern="1200">
        <a:solidFill>
          <a:schemeClr val="tx1"/>
        </a:solidFill>
        <a:latin typeface="+mj-ea"/>
        <a:ea typeface="+mj-ea"/>
        <a:cs typeface="+mn-cs"/>
      </a:defRPr>
    </a:lvl3pPr>
    <a:lvl4pPr marL="1371600" algn="l" defTabSz="914400" rtl="0" eaLnBrk="1" latinLnBrk="0" hangingPunct="1">
      <a:defRPr sz="1200" kern="1200">
        <a:solidFill>
          <a:schemeClr val="tx1"/>
        </a:solidFill>
        <a:latin typeface="+mj-ea"/>
        <a:ea typeface="+mj-ea"/>
        <a:cs typeface="+mn-cs"/>
      </a:defRPr>
    </a:lvl4pPr>
    <a:lvl5pPr marL="1828800" algn="l" defTabSz="914400" rtl="0" eaLnBrk="1" latinLnBrk="0" hangingPunct="1">
      <a:defRPr sz="1200" kern="1200">
        <a:solidFill>
          <a:schemeClr val="tx1"/>
        </a:solidFill>
        <a:latin typeface="+mj-ea"/>
        <a:ea typeface="+mj-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pPr rtl="0"/>
            <a:fld id="{FC8BD8E7-1312-41F3-99C4-6DA5AF891969}" type="slidenum">
              <a:rPr lang="en-US" altLang="zh-TW" smtClean="0"/>
              <a:t>1</a:t>
            </a:fld>
            <a:endParaRPr lang="zh-TW" altLang="en-US" dirty="0"/>
          </a:p>
        </p:txBody>
      </p:sp>
    </p:spTree>
    <p:extLst>
      <p:ext uri="{BB962C8B-B14F-4D97-AF65-F5344CB8AC3E}">
        <p14:creationId xmlns:p14="http://schemas.microsoft.com/office/powerpoint/2010/main" val="25839790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pPr rtl="0"/>
            <a:fld id="{FC8BD8E7-1312-41F3-99C4-6DA5AF891969}" type="slidenum">
              <a:rPr lang="en-US" altLang="zh-TW" smtClean="0"/>
              <a:t>43</a:t>
            </a:fld>
            <a:endParaRPr lang="zh-TW" altLang="en-US" dirty="0"/>
          </a:p>
        </p:txBody>
      </p:sp>
    </p:spTree>
    <p:extLst>
      <p:ext uri="{BB962C8B-B14F-4D97-AF65-F5344CB8AC3E}">
        <p14:creationId xmlns:p14="http://schemas.microsoft.com/office/powerpoint/2010/main" val="9652757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pPr rtl="0"/>
            <a:fld id="{FC8BD8E7-1312-41F3-99C4-6DA5AF891969}" type="slidenum">
              <a:rPr lang="en-US" altLang="zh-TW" smtClean="0"/>
              <a:t>44</a:t>
            </a:fld>
            <a:endParaRPr lang="zh-TW" altLang="en-US" dirty="0"/>
          </a:p>
        </p:txBody>
      </p:sp>
    </p:spTree>
    <p:extLst>
      <p:ext uri="{BB962C8B-B14F-4D97-AF65-F5344CB8AC3E}">
        <p14:creationId xmlns:p14="http://schemas.microsoft.com/office/powerpoint/2010/main" val="33161339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pPr rtl="0"/>
            <a:fld id="{FC8BD8E7-1312-41F3-99C4-6DA5AF891969}" type="slidenum">
              <a:rPr lang="en-US" altLang="zh-TW" smtClean="0"/>
              <a:t>45</a:t>
            </a:fld>
            <a:endParaRPr lang="zh-TW" altLang="en-US" dirty="0"/>
          </a:p>
        </p:txBody>
      </p:sp>
    </p:spTree>
    <p:extLst>
      <p:ext uri="{BB962C8B-B14F-4D97-AF65-F5344CB8AC3E}">
        <p14:creationId xmlns:p14="http://schemas.microsoft.com/office/powerpoint/2010/main" val="3594847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pPr rtl="0"/>
            <a:fld id="{FC8BD8E7-1312-41F3-99C4-6DA5AF891969}" type="slidenum">
              <a:rPr lang="en-US" altLang="zh-TW" smtClean="0"/>
              <a:t>46</a:t>
            </a:fld>
            <a:endParaRPr lang="zh-TW" altLang="en-US" dirty="0"/>
          </a:p>
        </p:txBody>
      </p:sp>
    </p:spTree>
    <p:extLst>
      <p:ext uri="{BB962C8B-B14F-4D97-AF65-F5344CB8AC3E}">
        <p14:creationId xmlns:p14="http://schemas.microsoft.com/office/powerpoint/2010/main" val="14249133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pPr rtl="0"/>
            <a:fld id="{FC8BD8E7-1312-41F3-99C4-6DA5AF891969}" type="slidenum">
              <a:rPr lang="en-US" altLang="zh-TW" smtClean="0"/>
              <a:t>2</a:t>
            </a:fld>
            <a:endParaRPr lang="zh-TW" altLang="en-US" dirty="0"/>
          </a:p>
        </p:txBody>
      </p:sp>
    </p:spTree>
    <p:extLst>
      <p:ext uri="{BB962C8B-B14F-4D97-AF65-F5344CB8AC3E}">
        <p14:creationId xmlns:p14="http://schemas.microsoft.com/office/powerpoint/2010/main" val="5042366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pPr rtl="0"/>
            <a:fld id="{FC8BD8E7-1312-41F3-99C4-6DA5AF891969}" type="slidenum">
              <a:rPr lang="en-US" altLang="zh-TW" smtClean="0"/>
              <a:t>4</a:t>
            </a:fld>
            <a:endParaRPr lang="zh-TW" altLang="en-US" dirty="0"/>
          </a:p>
        </p:txBody>
      </p:sp>
    </p:spTree>
    <p:extLst>
      <p:ext uri="{BB962C8B-B14F-4D97-AF65-F5344CB8AC3E}">
        <p14:creationId xmlns:p14="http://schemas.microsoft.com/office/powerpoint/2010/main" val="33500836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pPr rtl="0"/>
            <a:fld id="{FC8BD8E7-1312-41F3-99C4-6DA5AF891969}" type="slidenum">
              <a:rPr lang="en-US" altLang="zh-TW" smtClean="0"/>
              <a:t>5</a:t>
            </a:fld>
            <a:endParaRPr lang="zh-TW" altLang="en-US" dirty="0"/>
          </a:p>
        </p:txBody>
      </p:sp>
    </p:spTree>
    <p:extLst>
      <p:ext uri="{BB962C8B-B14F-4D97-AF65-F5344CB8AC3E}">
        <p14:creationId xmlns:p14="http://schemas.microsoft.com/office/powerpoint/2010/main" val="29712593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pPr rtl="0"/>
            <a:fld id="{FC8BD8E7-1312-41F3-99C4-6DA5AF891969}" type="slidenum">
              <a:rPr lang="en-US" altLang="zh-TW" smtClean="0"/>
              <a:t>36</a:t>
            </a:fld>
            <a:endParaRPr lang="zh-TW" altLang="en-US" dirty="0"/>
          </a:p>
        </p:txBody>
      </p:sp>
    </p:spTree>
    <p:extLst>
      <p:ext uri="{BB962C8B-B14F-4D97-AF65-F5344CB8AC3E}">
        <p14:creationId xmlns:p14="http://schemas.microsoft.com/office/powerpoint/2010/main" val="6727983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pPr rtl="0"/>
            <a:fld id="{FC8BD8E7-1312-41F3-99C4-6DA5AF891969}" type="slidenum">
              <a:rPr lang="en-US" altLang="zh-TW" smtClean="0"/>
              <a:t>38</a:t>
            </a:fld>
            <a:endParaRPr lang="zh-TW" altLang="en-US" dirty="0"/>
          </a:p>
        </p:txBody>
      </p:sp>
    </p:spTree>
    <p:extLst>
      <p:ext uri="{BB962C8B-B14F-4D97-AF65-F5344CB8AC3E}">
        <p14:creationId xmlns:p14="http://schemas.microsoft.com/office/powerpoint/2010/main" val="26513901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pPr rtl="0"/>
            <a:fld id="{FC8BD8E7-1312-41F3-99C4-6DA5AF891969}" type="slidenum">
              <a:rPr lang="en-US" altLang="zh-TW" smtClean="0"/>
              <a:t>40</a:t>
            </a:fld>
            <a:endParaRPr lang="zh-TW" altLang="en-US" dirty="0"/>
          </a:p>
        </p:txBody>
      </p:sp>
    </p:spTree>
    <p:extLst>
      <p:ext uri="{BB962C8B-B14F-4D97-AF65-F5344CB8AC3E}">
        <p14:creationId xmlns:p14="http://schemas.microsoft.com/office/powerpoint/2010/main" val="42148615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pPr rtl="0"/>
            <a:fld id="{FC8BD8E7-1312-41F3-99C4-6DA5AF891969}" type="slidenum">
              <a:rPr lang="en-US" altLang="zh-TW" smtClean="0"/>
              <a:t>41</a:t>
            </a:fld>
            <a:endParaRPr lang="zh-TW" altLang="en-US" dirty="0"/>
          </a:p>
        </p:txBody>
      </p:sp>
    </p:spTree>
    <p:extLst>
      <p:ext uri="{BB962C8B-B14F-4D97-AF65-F5344CB8AC3E}">
        <p14:creationId xmlns:p14="http://schemas.microsoft.com/office/powerpoint/2010/main" val="23565068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pPr rtl="0"/>
            <a:fld id="{FC8BD8E7-1312-41F3-99C4-6DA5AF891969}" type="slidenum">
              <a:rPr lang="en-US" altLang="zh-TW" smtClean="0"/>
              <a:t>42</a:t>
            </a:fld>
            <a:endParaRPr lang="zh-TW" altLang="en-US" dirty="0"/>
          </a:p>
        </p:txBody>
      </p:sp>
    </p:spTree>
    <p:extLst>
      <p:ext uri="{BB962C8B-B14F-4D97-AF65-F5344CB8AC3E}">
        <p14:creationId xmlns:p14="http://schemas.microsoft.com/office/powerpoint/2010/main" val="17779010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標題投影片">
    <p:bg>
      <p:bgPr>
        <a:solidFill>
          <a:schemeClr val="accent1">
            <a:lumMod val="75000"/>
          </a:schemeClr>
        </a:solidFill>
        <a:effectLst/>
      </p:bgPr>
    </p:bg>
    <p:spTree>
      <p:nvGrpSpPr>
        <p:cNvPr id="1" name=""/>
        <p:cNvGrpSpPr/>
        <p:nvPr/>
      </p:nvGrpSpPr>
      <p:grpSpPr>
        <a:xfrm>
          <a:off x="0" y="0"/>
          <a:ext cx="0" cy="0"/>
          <a:chOff x="0" y="0"/>
          <a:chExt cx="0" cy="0"/>
        </a:xfrm>
      </p:grpSpPr>
      <p:sp>
        <p:nvSpPr>
          <p:cNvPr id="7" name="矩形 6"/>
          <p:cNvSpPr/>
          <p:nvPr userDrawn="1"/>
        </p:nvSpPr>
        <p:spPr>
          <a:xfrm>
            <a:off x="304800" y="304800"/>
            <a:ext cx="11582400" cy="6248400"/>
          </a:xfrm>
          <a:prstGeom prst="rect">
            <a:avLst/>
          </a:prstGeom>
          <a:noFill/>
          <a:ln w="50800">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TW" altLang="en-US" noProof="0" dirty="0">
              <a:latin typeface="+mj-ea"/>
              <a:ea typeface="+mj-ea"/>
            </a:endParaRPr>
          </a:p>
        </p:txBody>
      </p:sp>
      <p:sp>
        <p:nvSpPr>
          <p:cNvPr id="2" name="標題 1"/>
          <p:cNvSpPr>
            <a:spLocks noGrp="1"/>
          </p:cNvSpPr>
          <p:nvPr>
            <p:ph type="ctrTitle"/>
          </p:nvPr>
        </p:nvSpPr>
        <p:spPr>
          <a:xfrm>
            <a:off x="838200" y="1548245"/>
            <a:ext cx="10515600" cy="2240280"/>
          </a:xfrm>
        </p:spPr>
        <p:txBody>
          <a:bodyPr rtlCol="0" anchor="b">
            <a:normAutofit/>
          </a:bodyPr>
          <a:lstStyle>
            <a:lvl1pPr algn="ctr">
              <a:defRPr sz="4400">
                <a:solidFill>
                  <a:schemeClr val="bg1"/>
                </a:solidFill>
                <a:latin typeface="+mj-ea"/>
                <a:ea typeface="+mj-ea"/>
              </a:defRPr>
            </a:lvl1pPr>
          </a:lstStyle>
          <a:p>
            <a:pPr rtl="0"/>
            <a:r>
              <a:rPr lang="zh-TW" altLang="en-US" noProof="0"/>
              <a:t>按一下以編輯母片標題樣式</a:t>
            </a:r>
            <a:endParaRPr lang="zh-TW" altLang="en-US" noProof="0" dirty="0"/>
          </a:p>
        </p:txBody>
      </p:sp>
      <p:sp>
        <p:nvSpPr>
          <p:cNvPr id="3" name="副標題 2"/>
          <p:cNvSpPr>
            <a:spLocks noGrp="1"/>
          </p:cNvSpPr>
          <p:nvPr>
            <p:ph type="subTitle" idx="1"/>
          </p:nvPr>
        </p:nvSpPr>
        <p:spPr>
          <a:xfrm>
            <a:off x="838200" y="3854659"/>
            <a:ext cx="10515600" cy="1143000"/>
          </a:xfrm>
        </p:spPr>
        <p:txBody>
          <a:bodyPr rtlCol="0">
            <a:normAutofit/>
          </a:bodyPr>
          <a:lstStyle>
            <a:lvl1pPr marL="0" indent="0" algn="ctr">
              <a:buNone/>
              <a:defRPr sz="2000" cap="all" spc="50" baseline="0">
                <a:solidFill>
                  <a:schemeClr val="bg1"/>
                </a:solidFill>
                <a:latin typeface="+mj-ea"/>
                <a:ea typeface="+mj-ea"/>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zh-TW" altLang="en-US" noProof="0"/>
              <a:t>按一下以編輯母片子標題樣式</a:t>
            </a:r>
            <a:endParaRPr lang="zh-TW" altLang="en-US" noProof="0" dirty="0"/>
          </a:p>
        </p:txBody>
      </p:sp>
    </p:spTree>
    <p:extLst>
      <p:ext uri="{BB962C8B-B14F-4D97-AF65-F5344CB8AC3E}">
        <p14:creationId xmlns:p14="http://schemas.microsoft.com/office/powerpoint/2010/main" val="7988627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含標題的圖片">
    <p:spTree>
      <p:nvGrpSpPr>
        <p:cNvPr id="1" name=""/>
        <p:cNvGrpSpPr/>
        <p:nvPr/>
      </p:nvGrpSpPr>
      <p:grpSpPr>
        <a:xfrm>
          <a:off x="0" y="0"/>
          <a:ext cx="0" cy="0"/>
          <a:chOff x="0" y="0"/>
          <a:chExt cx="0" cy="0"/>
        </a:xfrm>
      </p:grpSpPr>
      <p:sp>
        <p:nvSpPr>
          <p:cNvPr id="8" name="矩形 7"/>
          <p:cNvSpPr/>
          <p:nvPr userDrawn="1"/>
        </p:nvSpPr>
        <p:spPr>
          <a:xfrm>
            <a:off x="8153400" y="0"/>
            <a:ext cx="4038600"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TW" altLang="en-US" noProof="0" dirty="0">
              <a:latin typeface="+mj-ea"/>
              <a:ea typeface="+mj-ea"/>
            </a:endParaRPr>
          </a:p>
        </p:txBody>
      </p:sp>
      <p:sp>
        <p:nvSpPr>
          <p:cNvPr id="2" name="標題 1"/>
          <p:cNvSpPr>
            <a:spLocks noGrp="1"/>
          </p:cNvSpPr>
          <p:nvPr>
            <p:ph type="title"/>
          </p:nvPr>
        </p:nvSpPr>
        <p:spPr>
          <a:xfrm>
            <a:off x="8532813" y="1683327"/>
            <a:ext cx="3125787" cy="2877260"/>
          </a:xfrm>
        </p:spPr>
        <p:txBody>
          <a:bodyPr rtlCol="0" anchor="b">
            <a:normAutofit/>
          </a:bodyPr>
          <a:lstStyle>
            <a:lvl1pPr>
              <a:defRPr sz="3000">
                <a:solidFill>
                  <a:schemeClr val="bg1"/>
                </a:solidFill>
                <a:latin typeface="+mj-ea"/>
                <a:ea typeface="+mj-ea"/>
              </a:defRPr>
            </a:lvl1pPr>
          </a:lstStyle>
          <a:p>
            <a:pPr rtl="0"/>
            <a:r>
              <a:rPr lang="zh-TW" altLang="en-US" noProof="0"/>
              <a:t>按一下以編輯母片標題樣式</a:t>
            </a:r>
            <a:endParaRPr lang="zh-TW" altLang="en-US" noProof="0" dirty="0"/>
          </a:p>
        </p:txBody>
      </p:sp>
      <p:sp>
        <p:nvSpPr>
          <p:cNvPr id="6" name="圖片預留位置 2" descr="要新增影像的空白預留位置。按一下預留位置，然後選取您要新增的影像"/>
          <p:cNvSpPr>
            <a:spLocks noGrp="1"/>
          </p:cNvSpPr>
          <p:nvPr>
            <p:ph type="pic" idx="1"/>
          </p:nvPr>
        </p:nvSpPr>
        <p:spPr>
          <a:xfrm>
            <a:off x="0" y="0"/>
            <a:ext cx="8101584" cy="6857999"/>
          </a:xfrm>
        </p:spPr>
        <p:txBody>
          <a:bodyPr tIns="457200" rtlCol="0">
            <a:normAutofit/>
          </a:bodyPr>
          <a:lstStyle>
            <a:lvl1pPr marL="0" indent="0" algn="ctr">
              <a:buNone/>
              <a:defRPr sz="2000">
                <a:latin typeface="+mj-ea"/>
                <a:ea typeface="+mj-ea"/>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zh-TW" altLang="en-US" noProof="0"/>
              <a:t>按一下圖示以新增圖片</a:t>
            </a:r>
            <a:endParaRPr lang="zh-TW" altLang="en-US" noProof="0" dirty="0"/>
          </a:p>
        </p:txBody>
      </p:sp>
      <p:sp>
        <p:nvSpPr>
          <p:cNvPr id="4" name="文字預留位置 3"/>
          <p:cNvSpPr>
            <a:spLocks noGrp="1"/>
          </p:cNvSpPr>
          <p:nvPr>
            <p:ph type="body" sz="half" idx="2"/>
          </p:nvPr>
        </p:nvSpPr>
        <p:spPr>
          <a:xfrm>
            <a:off x="8532813" y="4591761"/>
            <a:ext cx="3125787" cy="1580440"/>
          </a:xfrm>
        </p:spPr>
        <p:txBody>
          <a:bodyPr rtlCol="0"/>
          <a:lstStyle>
            <a:lvl1pPr marL="0" indent="0">
              <a:spcBef>
                <a:spcPts val="800"/>
              </a:spcBef>
              <a:buNone/>
              <a:defRPr sz="1600">
                <a:solidFill>
                  <a:schemeClr val="bg1"/>
                </a:solidFill>
                <a:latin typeface="+mj-ea"/>
                <a:ea typeface="+mj-ea"/>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zh-TW" altLang="en-US" noProof="0"/>
              <a:t>按一下以編輯母片文字樣式</a:t>
            </a:r>
          </a:p>
        </p:txBody>
      </p:sp>
    </p:spTree>
    <p:extLst>
      <p:ext uri="{BB962C8B-B14F-4D97-AF65-F5344CB8AC3E}">
        <p14:creationId xmlns:p14="http://schemas.microsoft.com/office/powerpoint/2010/main" val="2977249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rtlCol="0"/>
          <a:lstStyle/>
          <a:p>
            <a:pPr rtl="0"/>
            <a:r>
              <a:rPr lang="zh-TW" altLang="en-US" noProof="0"/>
              <a:t>按一下以編輯母片標題樣式</a:t>
            </a:r>
            <a:endParaRPr lang="zh-TW" altLang="en-US" noProof="0" dirty="0"/>
          </a:p>
        </p:txBody>
      </p:sp>
      <p:sp>
        <p:nvSpPr>
          <p:cNvPr id="3" name="直排文字預留位置 2"/>
          <p:cNvSpPr>
            <a:spLocks noGrp="1"/>
          </p:cNvSpPr>
          <p:nvPr>
            <p:ph type="body" orient="vert" idx="1"/>
          </p:nvPr>
        </p:nvSpPr>
        <p:spPr/>
        <p:txBody>
          <a:bodyPr vert="eaVert" rtlCol="0"/>
          <a:lstStyle>
            <a:lvl1pPr>
              <a:defRPr/>
            </a:lvl1pPr>
            <a:lvl5pPr>
              <a:defRPr/>
            </a:lvl5pPr>
          </a:lstStyle>
          <a:p>
            <a:pPr lvl="0" rtl="0"/>
            <a:r>
              <a:rPr lang="zh-TW" altLang="en-US" noProof="0"/>
              <a:t>按一下以編輯母片文字樣式</a:t>
            </a:r>
          </a:p>
          <a:p>
            <a:pPr lvl="1" rtl="0"/>
            <a:r>
              <a:rPr lang="zh-TW" altLang="en-US" noProof="0"/>
              <a:t>第二層</a:t>
            </a:r>
          </a:p>
          <a:p>
            <a:pPr lvl="2" rtl="0"/>
            <a:r>
              <a:rPr lang="zh-TW" altLang="en-US" noProof="0"/>
              <a:t>第三層</a:t>
            </a:r>
          </a:p>
          <a:p>
            <a:pPr lvl="3" rtl="0"/>
            <a:r>
              <a:rPr lang="zh-TW" altLang="en-US" noProof="0"/>
              <a:t>第四層</a:t>
            </a:r>
          </a:p>
          <a:p>
            <a:pPr lvl="4" rtl="0"/>
            <a:r>
              <a:rPr lang="zh-TW" altLang="en-US" noProof="0"/>
              <a:t>第五層</a:t>
            </a:r>
            <a:endParaRPr lang="zh-TW" altLang="en-US" noProof="0" dirty="0"/>
          </a:p>
        </p:txBody>
      </p:sp>
      <p:sp>
        <p:nvSpPr>
          <p:cNvPr id="5" name="頁尾預留位置 4"/>
          <p:cNvSpPr>
            <a:spLocks noGrp="1"/>
          </p:cNvSpPr>
          <p:nvPr>
            <p:ph type="ftr" sz="quarter" idx="11"/>
          </p:nvPr>
        </p:nvSpPr>
        <p:spPr/>
        <p:txBody>
          <a:bodyPr rtlCol="0"/>
          <a:lstStyle/>
          <a:p>
            <a:pPr rtl="0"/>
            <a:r>
              <a:rPr lang="zh-TW" altLang="en-US" noProof="0" dirty="0"/>
              <a:t>新增頁尾</a:t>
            </a:r>
          </a:p>
        </p:txBody>
      </p:sp>
      <p:sp>
        <p:nvSpPr>
          <p:cNvPr id="4" name="日期預留位置 3"/>
          <p:cNvSpPr>
            <a:spLocks noGrp="1"/>
          </p:cNvSpPr>
          <p:nvPr>
            <p:ph type="dt" sz="half" idx="10"/>
          </p:nvPr>
        </p:nvSpPr>
        <p:spPr/>
        <p:txBody>
          <a:bodyPr rtlCol="0"/>
          <a:lstStyle>
            <a:lvl1pPr>
              <a:defRPr/>
            </a:lvl1pPr>
          </a:lstStyle>
          <a:p>
            <a:fld id="{090F72CD-D466-4E38-8B6B-FE73E557DB03}" type="datetime2">
              <a:rPr lang="zh-TW" altLang="en-US" smtClean="0"/>
              <a:pPr/>
              <a:t>2019年6月13日</a:t>
            </a:fld>
            <a:endParaRPr lang="zh-TW" altLang="en-US" dirty="0"/>
          </a:p>
        </p:txBody>
      </p:sp>
      <p:sp>
        <p:nvSpPr>
          <p:cNvPr id="6" name="投影片編號預留位置 5"/>
          <p:cNvSpPr>
            <a:spLocks noGrp="1"/>
          </p:cNvSpPr>
          <p:nvPr>
            <p:ph type="sldNum" sz="quarter" idx="12"/>
          </p:nvPr>
        </p:nvSpPr>
        <p:spPr/>
        <p:txBody>
          <a:bodyPr rtlCol="0"/>
          <a:lstStyle/>
          <a:p>
            <a:pPr rtl="0"/>
            <a:fld id="{E31375A4-56A4-47D6-9801-1991572033F7}" type="slidenum">
              <a:rPr lang="en-US" altLang="zh-TW" noProof="0" smtClean="0"/>
              <a:t>‹#›</a:t>
            </a:fld>
            <a:endParaRPr lang="zh-TW" altLang="en-US" noProof="0" dirty="0"/>
          </a:p>
        </p:txBody>
      </p:sp>
    </p:spTree>
    <p:extLst>
      <p:ext uri="{BB962C8B-B14F-4D97-AF65-F5344CB8AC3E}">
        <p14:creationId xmlns:p14="http://schemas.microsoft.com/office/powerpoint/2010/main" val="2477154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8724900" y="457200"/>
            <a:ext cx="1943100" cy="5719762"/>
          </a:xfrm>
        </p:spPr>
        <p:txBody>
          <a:bodyPr vert="eaVert" rtlCol="0"/>
          <a:lstStyle/>
          <a:p>
            <a:pPr rtl="0"/>
            <a:r>
              <a:rPr lang="zh-TW" altLang="en-US" noProof="0"/>
              <a:t>按一下以編輯母片標題樣式</a:t>
            </a:r>
            <a:endParaRPr lang="zh-TW" altLang="en-US" noProof="0" dirty="0"/>
          </a:p>
        </p:txBody>
      </p:sp>
      <p:sp>
        <p:nvSpPr>
          <p:cNvPr id="3" name="直排文字預留位置 2"/>
          <p:cNvSpPr>
            <a:spLocks noGrp="1"/>
          </p:cNvSpPr>
          <p:nvPr>
            <p:ph type="body" orient="vert" idx="1"/>
          </p:nvPr>
        </p:nvSpPr>
        <p:spPr>
          <a:xfrm>
            <a:off x="1524000" y="457200"/>
            <a:ext cx="7048500" cy="5719762"/>
          </a:xfrm>
        </p:spPr>
        <p:txBody>
          <a:bodyPr vert="eaVert" rtlCol="0"/>
          <a:lstStyle>
            <a:lvl1pPr>
              <a:defRPr/>
            </a:lvl1pPr>
            <a:lvl5pPr>
              <a:defRPr/>
            </a:lvl5pPr>
          </a:lstStyle>
          <a:p>
            <a:pPr lvl="0" rtl="0"/>
            <a:r>
              <a:rPr lang="zh-TW" altLang="en-US" noProof="0"/>
              <a:t>按一下以編輯母片文字樣式</a:t>
            </a:r>
          </a:p>
          <a:p>
            <a:pPr lvl="1" rtl="0"/>
            <a:r>
              <a:rPr lang="zh-TW" altLang="en-US" noProof="0"/>
              <a:t>第二層</a:t>
            </a:r>
          </a:p>
          <a:p>
            <a:pPr lvl="2" rtl="0"/>
            <a:r>
              <a:rPr lang="zh-TW" altLang="en-US" noProof="0"/>
              <a:t>第三層</a:t>
            </a:r>
          </a:p>
          <a:p>
            <a:pPr lvl="3" rtl="0"/>
            <a:r>
              <a:rPr lang="zh-TW" altLang="en-US" noProof="0"/>
              <a:t>第四層</a:t>
            </a:r>
          </a:p>
          <a:p>
            <a:pPr lvl="4" rtl="0"/>
            <a:r>
              <a:rPr lang="zh-TW" altLang="en-US" noProof="0"/>
              <a:t>第五層</a:t>
            </a:r>
            <a:endParaRPr lang="zh-TW" altLang="en-US" noProof="0" dirty="0"/>
          </a:p>
        </p:txBody>
      </p:sp>
      <p:sp>
        <p:nvSpPr>
          <p:cNvPr id="5" name="頁尾預留位置 4"/>
          <p:cNvSpPr>
            <a:spLocks noGrp="1"/>
          </p:cNvSpPr>
          <p:nvPr>
            <p:ph type="ftr" sz="quarter" idx="11"/>
          </p:nvPr>
        </p:nvSpPr>
        <p:spPr/>
        <p:txBody>
          <a:bodyPr rtlCol="0"/>
          <a:lstStyle/>
          <a:p>
            <a:pPr rtl="0"/>
            <a:r>
              <a:rPr lang="zh-TW" altLang="en-US" noProof="0" dirty="0"/>
              <a:t>新增頁尾</a:t>
            </a:r>
          </a:p>
        </p:txBody>
      </p:sp>
      <p:sp>
        <p:nvSpPr>
          <p:cNvPr id="4" name="日期預留位置 3"/>
          <p:cNvSpPr>
            <a:spLocks noGrp="1"/>
          </p:cNvSpPr>
          <p:nvPr>
            <p:ph type="dt" sz="half" idx="10"/>
          </p:nvPr>
        </p:nvSpPr>
        <p:spPr/>
        <p:txBody>
          <a:bodyPr rtlCol="0"/>
          <a:lstStyle>
            <a:lvl1pPr>
              <a:defRPr/>
            </a:lvl1pPr>
          </a:lstStyle>
          <a:p>
            <a:fld id="{18196BFE-4800-487C-81EC-369A2B16EA72}" type="datetime2">
              <a:rPr lang="zh-TW" altLang="en-US" smtClean="0"/>
              <a:pPr/>
              <a:t>2019年6月13日</a:t>
            </a:fld>
            <a:endParaRPr lang="zh-TW" altLang="en-US" dirty="0"/>
          </a:p>
        </p:txBody>
      </p:sp>
      <p:sp>
        <p:nvSpPr>
          <p:cNvPr id="6" name="投影片編號預留位置 5"/>
          <p:cNvSpPr>
            <a:spLocks noGrp="1"/>
          </p:cNvSpPr>
          <p:nvPr>
            <p:ph type="sldNum" sz="quarter" idx="12"/>
          </p:nvPr>
        </p:nvSpPr>
        <p:spPr/>
        <p:txBody>
          <a:bodyPr rtlCol="0"/>
          <a:lstStyle/>
          <a:p>
            <a:pPr rtl="0"/>
            <a:fld id="{E31375A4-56A4-47D6-9801-1991572033F7}" type="slidenum">
              <a:rPr lang="en-US" altLang="zh-TW" noProof="0" smtClean="0"/>
              <a:t>‹#›</a:t>
            </a:fld>
            <a:endParaRPr lang="zh-TW" altLang="en-US" noProof="0" dirty="0"/>
          </a:p>
        </p:txBody>
      </p:sp>
    </p:spTree>
    <p:extLst>
      <p:ext uri="{BB962C8B-B14F-4D97-AF65-F5344CB8AC3E}">
        <p14:creationId xmlns:p14="http://schemas.microsoft.com/office/powerpoint/2010/main" val="2524635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含圖片的標題投影片">
    <p:bg>
      <p:bgRef idx="1001">
        <a:schemeClr val="bg1"/>
      </p:bgRef>
    </p:bg>
    <p:spTree>
      <p:nvGrpSpPr>
        <p:cNvPr id="1" name=""/>
        <p:cNvGrpSpPr/>
        <p:nvPr/>
      </p:nvGrpSpPr>
      <p:grpSpPr>
        <a:xfrm>
          <a:off x="0" y="0"/>
          <a:ext cx="0" cy="0"/>
          <a:chOff x="0" y="0"/>
          <a:chExt cx="0" cy="0"/>
        </a:xfrm>
      </p:grpSpPr>
      <p:sp>
        <p:nvSpPr>
          <p:cNvPr id="8" name="矩形 7"/>
          <p:cNvSpPr/>
          <p:nvPr userDrawn="1"/>
        </p:nvSpPr>
        <p:spPr>
          <a:xfrm>
            <a:off x="0" y="4800600"/>
            <a:ext cx="12192000" cy="20574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TW" altLang="en-US" noProof="0" dirty="0">
              <a:latin typeface="+mj-ea"/>
              <a:ea typeface="+mj-ea"/>
            </a:endParaRPr>
          </a:p>
        </p:txBody>
      </p:sp>
      <p:sp>
        <p:nvSpPr>
          <p:cNvPr id="2" name="標題 1"/>
          <p:cNvSpPr>
            <a:spLocks noGrp="1"/>
          </p:cNvSpPr>
          <p:nvPr>
            <p:ph type="ctrTitle"/>
          </p:nvPr>
        </p:nvSpPr>
        <p:spPr>
          <a:xfrm>
            <a:off x="533400" y="5084483"/>
            <a:ext cx="11125200" cy="914400"/>
          </a:xfrm>
        </p:spPr>
        <p:txBody>
          <a:bodyPr rtlCol="0" anchor="b">
            <a:normAutofit/>
          </a:bodyPr>
          <a:lstStyle>
            <a:lvl1pPr algn="ctr">
              <a:defRPr sz="4400" spc="-50" baseline="0">
                <a:solidFill>
                  <a:schemeClr val="bg1"/>
                </a:solidFill>
                <a:latin typeface="+mj-ea"/>
                <a:ea typeface="+mj-ea"/>
              </a:defRPr>
            </a:lvl1pPr>
          </a:lstStyle>
          <a:p>
            <a:pPr rtl="0"/>
            <a:r>
              <a:rPr lang="zh-TW" altLang="en-US" noProof="0"/>
              <a:t>按一下以編輯母片標題樣式</a:t>
            </a:r>
            <a:endParaRPr lang="zh-TW" altLang="en-US" noProof="0" dirty="0"/>
          </a:p>
        </p:txBody>
      </p:sp>
      <p:sp>
        <p:nvSpPr>
          <p:cNvPr id="9" name="圖片預留位置 2" descr="要新增影像的空白預留位置。按一下預留位置，然後選取您要新增的影像"/>
          <p:cNvSpPr>
            <a:spLocks noGrp="1"/>
          </p:cNvSpPr>
          <p:nvPr>
            <p:ph type="pic" idx="10"/>
          </p:nvPr>
        </p:nvSpPr>
        <p:spPr>
          <a:xfrm>
            <a:off x="1" y="1"/>
            <a:ext cx="4023360" cy="4745736"/>
          </a:xfrm>
        </p:spPr>
        <p:txBody>
          <a:bodyPr tIns="457200" rtlCol="0">
            <a:normAutofit/>
          </a:bodyPr>
          <a:lstStyle>
            <a:lvl1pPr marL="0" indent="0" algn="ctr">
              <a:buNone/>
              <a:defRPr sz="2000">
                <a:latin typeface="+mj-ea"/>
                <a:ea typeface="+mj-ea"/>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zh-TW" altLang="en-US" noProof="0"/>
              <a:t>按一下圖示以新增圖片</a:t>
            </a:r>
            <a:endParaRPr lang="zh-TW" altLang="en-US" noProof="0" dirty="0"/>
          </a:p>
        </p:txBody>
      </p:sp>
      <p:sp>
        <p:nvSpPr>
          <p:cNvPr id="13" name="圖片預留位置 2" descr="要新增影像的空白預留位置。按一下預留位置，然後選取您要新增的影像"/>
          <p:cNvSpPr>
            <a:spLocks noGrp="1"/>
          </p:cNvSpPr>
          <p:nvPr>
            <p:ph type="pic" idx="11"/>
          </p:nvPr>
        </p:nvSpPr>
        <p:spPr>
          <a:xfrm>
            <a:off x="4084320" y="1"/>
            <a:ext cx="4023360" cy="4745736"/>
          </a:xfrm>
        </p:spPr>
        <p:txBody>
          <a:bodyPr tIns="457200" rtlCol="0">
            <a:normAutofit/>
          </a:bodyPr>
          <a:lstStyle>
            <a:lvl1pPr marL="0" indent="0" algn="ctr">
              <a:buNone/>
              <a:defRPr sz="2000">
                <a:latin typeface="+mj-ea"/>
                <a:ea typeface="+mj-ea"/>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zh-TW" altLang="en-US" noProof="0"/>
              <a:t>按一下圖示以新增圖片</a:t>
            </a:r>
            <a:endParaRPr lang="zh-TW" altLang="en-US" noProof="0" dirty="0"/>
          </a:p>
        </p:txBody>
      </p:sp>
      <p:sp>
        <p:nvSpPr>
          <p:cNvPr id="14" name="圖片預留位置 2" descr="要新增影像的空白預留位置。按一下預留位置，然後選取您要新增的影像"/>
          <p:cNvSpPr>
            <a:spLocks noGrp="1"/>
          </p:cNvSpPr>
          <p:nvPr>
            <p:ph type="pic" idx="12"/>
          </p:nvPr>
        </p:nvSpPr>
        <p:spPr>
          <a:xfrm>
            <a:off x="8168640" y="1"/>
            <a:ext cx="4023360" cy="4745736"/>
          </a:xfrm>
        </p:spPr>
        <p:txBody>
          <a:bodyPr tIns="457200" rtlCol="0">
            <a:normAutofit/>
          </a:bodyPr>
          <a:lstStyle>
            <a:lvl1pPr marL="0" indent="0" algn="ctr">
              <a:buNone/>
              <a:defRPr sz="2000">
                <a:latin typeface="+mj-ea"/>
                <a:ea typeface="+mj-ea"/>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zh-TW" altLang="en-US" noProof="0"/>
              <a:t>按一下圖示以新增圖片</a:t>
            </a:r>
            <a:endParaRPr lang="zh-TW" altLang="en-US" noProof="0" dirty="0"/>
          </a:p>
        </p:txBody>
      </p:sp>
      <p:sp>
        <p:nvSpPr>
          <p:cNvPr id="3" name="副標題 2"/>
          <p:cNvSpPr>
            <a:spLocks noGrp="1"/>
          </p:cNvSpPr>
          <p:nvPr>
            <p:ph type="subTitle" idx="1"/>
          </p:nvPr>
        </p:nvSpPr>
        <p:spPr>
          <a:xfrm>
            <a:off x="533400" y="6043123"/>
            <a:ext cx="11125200" cy="571500"/>
          </a:xfrm>
        </p:spPr>
        <p:txBody>
          <a:bodyPr rtlCol="0">
            <a:normAutofit/>
          </a:bodyPr>
          <a:lstStyle>
            <a:lvl1pPr marL="0" indent="0" algn="ctr">
              <a:spcBef>
                <a:spcPts val="0"/>
              </a:spcBef>
              <a:buNone/>
              <a:defRPr sz="2000" cap="all" spc="50" baseline="0">
                <a:solidFill>
                  <a:schemeClr val="bg1"/>
                </a:solidFill>
                <a:latin typeface="+mj-ea"/>
                <a:ea typeface="+mj-ea"/>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zh-TW" altLang="en-US" noProof="0"/>
              <a:t>按一下以編輯母片子標題樣式</a:t>
            </a:r>
            <a:endParaRPr lang="zh-TW" altLang="en-US" noProof="0" dirty="0"/>
          </a:p>
        </p:txBody>
      </p:sp>
    </p:spTree>
    <p:extLst>
      <p:ext uri="{BB962C8B-B14F-4D97-AF65-F5344CB8AC3E}">
        <p14:creationId xmlns:p14="http://schemas.microsoft.com/office/powerpoint/2010/main" val="14637454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p:cNvSpPr>
            <a:spLocks noGrp="1"/>
          </p:cNvSpPr>
          <p:nvPr>
            <p:ph type="title"/>
          </p:nvPr>
        </p:nvSpPr>
        <p:spPr/>
        <p:txBody>
          <a:bodyPr rtlCol="0"/>
          <a:lstStyle/>
          <a:p>
            <a:pPr rtl="0"/>
            <a:r>
              <a:rPr lang="zh-TW" altLang="en-US" noProof="0"/>
              <a:t>按一下以編輯母片標題樣式</a:t>
            </a:r>
            <a:endParaRPr lang="zh-TW" altLang="en-US" noProof="0" dirty="0"/>
          </a:p>
        </p:txBody>
      </p:sp>
      <p:sp>
        <p:nvSpPr>
          <p:cNvPr id="3" name="內容預留位置 2"/>
          <p:cNvSpPr>
            <a:spLocks noGrp="1"/>
          </p:cNvSpPr>
          <p:nvPr>
            <p:ph idx="1"/>
          </p:nvPr>
        </p:nvSpPr>
        <p:spPr/>
        <p:txBody>
          <a:bodyPr rtlCol="0"/>
          <a:lstStyle>
            <a:lvl1pPr>
              <a:defRPr/>
            </a:lvl1pPr>
            <a:lvl5pPr>
              <a:defRPr/>
            </a:lvl5pPr>
          </a:lstStyle>
          <a:p>
            <a:pPr lvl="0" rtl="0"/>
            <a:r>
              <a:rPr lang="zh-TW" altLang="en-US" noProof="0"/>
              <a:t>按一下以編輯母片文字樣式</a:t>
            </a:r>
          </a:p>
          <a:p>
            <a:pPr lvl="1" rtl="0"/>
            <a:r>
              <a:rPr lang="zh-TW" altLang="en-US" noProof="0"/>
              <a:t>第二層</a:t>
            </a:r>
          </a:p>
          <a:p>
            <a:pPr lvl="2" rtl="0"/>
            <a:r>
              <a:rPr lang="zh-TW" altLang="en-US" noProof="0"/>
              <a:t>第三層</a:t>
            </a:r>
          </a:p>
          <a:p>
            <a:pPr lvl="3" rtl="0"/>
            <a:r>
              <a:rPr lang="zh-TW" altLang="en-US" noProof="0"/>
              <a:t>第四層</a:t>
            </a:r>
          </a:p>
          <a:p>
            <a:pPr lvl="4" rtl="0"/>
            <a:r>
              <a:rPr lang="zh-TW" altLang="en-US" noProof="0"/>
              <a:t>第五層</a:t>
            </a:r>
            <a:endParaRPr lang="zh-TW" altLang="en-US" noProof="0" dirty="0"/>
          </a:p>
        </p:txBody>
      </p:sp>
      <p:sp>
        <p:nvSpPr>
          <p:cNvPr id="5" name="頁尾預留位置 4"/>
          <p:cNvSpPr>
            <a:spLocks noGrp="1"/>
          </p:cNvSpPr>
          <p:nvPr>
            <p:ph type="ftr" sz="quarter" idx="11"/>
          </p:nvPr>
        </p:nvSpPr>
        <p:spPr/>
        <p:txBody>
          <a:bodyPr rtlCol="0"/>
          <a:lstStyle/>
          <a:p>
            <a:pPr rtl="0"/>
            <a:r>
              <a:rPr lang="zh-TW" altLang="en-US" noProof="0" dirty="0"/>
              <a:t>新增頁尾</a:t>
            </a:r>
          </a:p>
        </p:txBody>
      </p:sp>
      <p:sp>
        <p:nvSpPr>
          <p:cNvPr id="4" name="日期預留位置 3"/>
          <p:cNvSpPr>
            <a:spLocks noGrp="1"/>
          </p:cNvSpPr>
          <p:nvPr>
            <p:ph type="dt" sz="half" idx="10"/>
          </p:nvPr>
        </p:nvSpPr>
        <p:spPr/>
        <p:txBody>
          <a:bodyPr rtlCol="0"/>
          <a:lstStyle>
            <a:lvl1pPr>
              <a:defRPr/>
            </a:lvl1pPr>
          </a:lstStyle>
          <a:p>
            <a:fld id="{B9E56E9A-A9CF-45DA-8936-9E28F68FAD54}" type="datetime2">
              <a:rPr lang="zh-TW" altLang="en-US" smtClean="0"/>
              <a:pPr/>
              <a:t>2019年6月13日</a:t>
            </a:fld>
            <a:endParaRPr lang="zh-TW" altLang="en-US" dirty="0"/>
          </a:p>
        </p:txBody>
      </p:sp>
      <p:sp>
        <p:nvSpPr>
          <p:cNvPr id="6" name="投影片編號預留位置 5"/>
          <p:cNvSpPr>
            <a:spLocks noGrp="1"/>
          </p:cNvSpPr>
          <p:nvPr>
            <p:ph type="sldNum" sz="quarter" idx="12"/>
          </p:nvPr>
        </p:nvSpPr>
        <p:spPr/>
        <p:txBody>
          <a:bodyPr rtlCol="0"/>
          <a:lstStyle/>
          <a:p>
            <a:pPr rtl="0"/>
            <a:fld id="{E31375A4-56A4-47D6-9801-1991572033F7}" type="slidenum">
              <a:rPr lang="en-US" altLang="zh-TW" noProof="0" smtClean="0"/>
              <a:t>‹#›</a:t>
            </a:fld>
            <a:endParaRPr lang="zh-TW" altLang="en-US" noProof="0" dirty="0"/>
          </a:p>
        </p:txBody>
      </p:sp>
    </p:spTree>
    <p:extLst>
      <p:ext uri="{BB962C8B-B14F-4D97-AF65-F5344CB8AC3E}">
        <p14:creationId xmlns:p14="http://schemas.microsoft.com/office/powerpoint/2010/main" val="3112444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章節標題">
    <p:bg>
      <p:bgPr>
        <a:solidFill>
          <a:schemeClr val="accent1">
            <a:lumMod val="75000"/>
          </a:schemeClr>
        </a:solidFill>
        <a:effectLst/>
      </p:bgPr>
    </p:bg>
    <p:spTree>
      <p:nvGrpSpPr>
        <p:cNvPr id="1" name=""/>
        <p:cNvGrpSpPr/>
        <p:nvPr/>
      </p:nvGrpSpPr>
      <p:grpSpPr>
        <a:xfrm>
          <a:off x="0" y="0"/>
          <a:ext cx="0" cy="0"/>
          <a:chOff x="0" y="0"/>
          <a:chExt cx="0" cy="0"/>
        </a:xfrm>
      </p:grpSpPr>
      <p:sp>
        <p:nvSpPr>
          <p:cNvPr id="7" name="矩形 6"/>
          <p:cNvSpPr/>
          <p:nvPr userDrawn="1"/>
        </p:nvSpPr>
        <p:spPr>
          <a:xfrm>
            <a:off x="304800" y="304800"/>
            <a:ext cx="11582400" cy="6248400"/>
          </a:xfrm>
          <a:prstGeom prst="rect">
            <a:avLst/>
          </a:prstGeom>
          <a:noFill/>
          <a:ln w="50800">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TW" altLang="en-US" dirty="0">
              <a:latin typeface="+mj-ea"/>
              <a:ea typeface="+mj-ea"/>
            </a:endParaRPr>
          </a:p>
        </p:txBody>
      </p:sp>
      <p:sp>
        <p:nvSpPr>
          <p:cNvPr id="2" name="標題 1"/>
          <p:cNvSpPr>
            <a:spLocks noGrp="1"/>
          </p:cNvSpPr>
          <p:nvPr>
            <p:ph type="title"/>
          </p:nvPr>
        </p:nvSpPr>
        <p:spPr>
          <a:xfrm>
            <a:off x="831850" y="2483427"/>
            <a:ext cx="10515600" cy="2743200"/>
          </a:xfrm>
        </p:spPr>
        <p:txBody>
          <a:bodyPr rtlCol="0" anchor="b">
            <a:normAutofit/>
          </a:bodyPr>
          <a:lstStyle>
            <a:lvl1pPr algn="ctr">
              <a:defRPr sz="4400" spc="-50" baseline="0">
                <a:solidFill>
                  <a:schemeClr val="bg1"/>
                </a:solidFill>
                <a:latin typeface="+mj-ea"/>
                <a:ea typeface="+mj-ea"/>
              </a:defRPr>
            </a:lvl1pPr>
          </a:lstStyle>
          <a:p>
            <a:pPr rtl="0"/>
            <a:r>
              <a:rPr lang="zh-TW" altLang="en-US"/>
              <a:t>按一下以編輯母片標題樣式</a:t>
            </a:r>
            <a:endParaRPr lang="zh-TW" altLang="en-US" dirty="0"/>
          </a:p>
        </p:txBody>
      </p:sp>
      <p:sp>
        <p:nvSpPr>
          <p:cNvPr id="5" name="文字預留位置 4"/>
          <p:cNvSpPr>
            <a:spLocks noGrp="1"/>
          </p:cNvSpPr>
          <p:nvPr>
            <p:ph type="body" sz="quarter" idx="10"/>
          </p:nvPr>
        </p:nvSpPr>
        <p:spPr>
          <a:xfrm>
            <a:off x="835025" y="5257800"/>
            <a:ext cx="10515600" cy="914400"/>
          </a:xfrm>
        </p:spPr>
        <p:txBody>
          <a:bodyPr rtlCol="0">
            <a:normAutofit/>
          </a:bodyPr>
          <a:lstStyle>
            <a:lvl1pPr marL="0" indent="0" algn="ctr">
              <a:spcBef>
                <a:spcPts val="0"/>
              </a:spcBef>
              <a:buFontTx/>
              <a:buNone/>
              <a:defRPr sz="2000" cap="all" spc="50" baseline="0">
                <a:solidFill>
                  <a:schemeClr val="bg1"/>
                </a:solidFill>
                <a:latin typeface="+mj-ea"/>
                <a:ea typeface="+mj-ea"/>
              </a:defRPr>
            </a:lvl1pPr>
            <a:lvl2pPr marL="365760" indent="0" algn="ctr">
              <a:buNone/>
              <a:defRPr sz="2000" cap="all" spc="50" baseline="0">
                <a:solidFill>
                  <a:schemeClr val="bg1"/>
                </a:solidFill>
              </a:defRPr>
            </a:lvl2pPr>
            <a:lvl3pPr algn="ctr">
              <a:defRPr sz="2000" cap="all" spc="50" baseline="0">
                <a:solidFill>
                  <a:schemeClr val="bg1"/>
                </a:solidFill>
              </a:defRPr>
            </a:lvl3pPr>
            <a:lvl4pPr algn="ctr">
              <a:defRPr sz="2000" cap="all" spc="50" baseline="0">
                <a:solidFill>
                  <a:schemeClr val="bg1"/>
                </a:solidFill>
              </a:defRPr>
            </a:lvl4pPr>
            <a:lvl5pPr algn="ctr">
              <a:defRPr sz="2000" cap="all" spc="50" baseline="0">
                <a:solidFill>
                  <a:schemeClr val="bg1"/>
                </a:solidFill>
              </a:defRPr>
            </a:lvl5pPr>
          </a:lstStyle>
          <a:p>
            <a:pPr lvl="0" rtl="0"/>
            <a:r>
              <a:rPr lang="zh-TW" altLang="en-US"/>
              <a:t>按一下以編輯母片文字樣式</a:t>
            </a:r>
          </a:p>
        </p:txBody>
      </p:sp>
    </p:spTree>
    <p:extLst>
      <p:ext uri="{BB962C8B-B14F-4D97-AF65-F5344CB8AC3E}">
        <p14:creationId xmlns:p14="http://schemas.microsoft.com/office/powerpoint/2010/main" val="35067780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p:cNvSpPr>
            <a:spLocks noGrp="1"/>
          </p:cNvSpPr>
          <p:nvPr>
            <p:ph type="title"/>
          </p:nvPr>
        </p:nvSpPr>
        <p:spPr/>
        <p:txBody>
          <a:bodyPr rtlCol="0"/>
          <a:lstStyle/>
          <a:p>
            <a:pPr rtl="0"/>
            <a:r>
              <a:rPr lang="zh-TW" altLang="en-US" noProof="0"/>
              <a:t>按一下以編輯母片標題樣式</a:t>
            </a:r>
            <a:endParaRPr lang="zh-TW" altLang="en-US" noProof="0" dirty="0"/>
          </a:p>
        </p:txBody>
      </p:sp>
      <p:sp>
        <p:nvSpPr>
          <p:cNvPr id="3" name="內容預留位置 2"/>
          <p:cNvSpPr>
            <a:spLocks noGrp="1"/>
          </p:cNvSpPr>
          <p:nvPr>
            <p:ph sz="half" idx="1"/>
          </p:nvPr>
        </p:nvSpPr>
        <p:spPr>
          <a:xfrm>
            <a:off x="1524000" y="1714500"/>
            <a:ext cx="4495800" cy="4462272"/>
          </a:xfrm>
        </p:spPr>
        <p:txBody>
          <a:bodyPr rtlCol="0">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rtl="0"/>
            <a:r>
              <a:rPr lang="zh-TW" altLang="en-US" noProof="0"/>
              <a:t>按一下以編輯母片文字樣式</a:t>
            </a:r>
          </a:p>
          <a:p>
            <a:pPr lvl="1" rtl="0"/>
            <a:r>
              <a:rPr lang="zh-TW" altLang="en-US" noProof="0"/>
              <a:t>第二層</a:t>
            </a:r>
          </a:p>
          <a:p>
            <a:pPr lvl="2" rtl="0"/>
            <a:r>
              <a:rPr lang="zh-TW" altLang="en-US" noProof="0"/>
              <a:t>第三層</a:t>
            </a:r>
          </a:p>
          <a:p>
            <a:pPr lvl="3" rtl="0"/>
            <a:r>
              <a:rPr lang="zh-TW" altLang="en-US" noProof="0"/>
              <a:t>第四層</a:t>
            </a:r>
          </a:p>
          <a:p>
            <a:pPr lvl="4" rtl="0"/>
            <a:r>
              <a:rPr lang="zh-TW" altLang="en-US" noProof="0"/>
              <a:t>第五層</a:t>
            </a:r>
            <a:endParaRPr lang="zh-TW" altLang="en-US" noProof="0" dirty="0"/>
          </a:p>
        </p:txBody>
      </p:sp>
      <p:sp>
        <p:nvSpPr>
          <p:cNvPr id="4" name="內容預留位置 3"/>
          <p:cNvSpPr>
            <a:spLocks noGrp="1"/>
          </p:cNvSpPr>
          <p:nvPr>
            <p:ph sz="half" idx="2"/>
          </p:nvPr>
        </p:nvSpPr>
        <p:spPr>
          <a:xfrm>
            <a:off x="6172200" y="1714500"/>
            <a:ext cx="4495800" cy="4462272"/>
          </a:xfrm>
        </p:spPr>
        <p:txBody>
          <a:bodyPr rtlCol="0">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rtl="0"/>
            <a:r>
              <a:rPr lang="zh-TW" altLang="en-US" noProof="0"/>
              <a:t>按一下以編輯母片文字樣式</a:t>
            </a:r>
          </a:p>
          <a:p>
            <a:pPr lvl="1" rtl="0"/>
            <a:r>
              <a:rPr lang="zh-TW" altLang="en-US" noProof="0"/>
              <a:t>第二層</a:t>
            </a:r>
          </a:p>
          <a:p>
            <a:pPr lvl="2" rtl="0"/>
            <a:r>
              <a:rPr lang="zh-TW" altLang="en-US" noProof="0"/>
              <a:t>第三層</a:t>
            </a:r>
          </a:p>
          <a:p>
            <a:pPr lvl="3" rtl="0"/>
            <a:r>
              <a:rPr lang="zh-TW" altLang="en-US" noProof="0"/>
              <a:t>第四層</a:t>
            </a:r>
          </a:p>
          <a:p>
            <a:pPr lvl="4" rtl="0"/>
            <a:r>
              <a:rPr lang="zh-TW" altLang="en-US" noProof="0"/>
              <a:t>第五層</a:t>
            </a:r>
            <a:endParaRPr lang="zh-TW" altLang="en-US" noProof="0" dirty="0"/>
          </a:p>
        </p:txBody>
      </p:sp>
      <p:sp>
        <p:nvSpPr>
          <p:cNvPr id="6" name="頁尾預留位置 5"/>
          <p:cNvSpPr>
            <a:spLocks noGrp="1"/>
          </p:cNvSpPr>
          <p:nvPr>
            <p:ph type="ftr" sz="quarter" idx="11"/>
          </p:nvPr>
        </p:nvSpPr>
        <p:spPr/>
        <p:txBody>
          <a:bodyPr rtlCol="0"/>
          <a:lstStyle/>
          <a:p>
            <a:pPr rtl="0"/>
            <a:r>
              <a:rPr lang="zh-TW" altLang="en-US" noProof="0" dirty="0"/>
              <a:t>新增頁尾</a:t>
            </a:r>
          </a:p>
        </p:txBody>
      </p:sp>
      <p:sp>
        <p:nvSpPr>
          <p:cNvPr id="5" name="日期預留位置 4"/>
          <p:cNvSpPr>
            <a:spLocks noGrp="1"/>
          </p:cNvSpPr>
          <p:nvPr>
            <p:ph type="dt" sz="half" idx="10"/>
          </p:nvPr>
        </p:nvSpPr>
        <p:spPr/>
        <p:txBody>
          <a:bodyPr rtlCol="0"/>
          <a:lstStyle>
            <a:lvl1pPr>
              <a:defRPr/>
            </a:lvl1pPr>
          </a:lstStyle>
          <a:p>
            <a:fld id="{8CFD715C-A1FB-42EE-A58D-45F64A889EBF}" type="datetime2">
              <a:rPr lang="zh-TW" altLang="en-US" smtClean="0"/>
              <a:pPr/>
              <a:t>2019年6月13日</a:t>
            </a:fld>
            <a:endParaRPr lang="zh-TW" altLang="en-US" dirty="0"/>
          </a:p>
        </p:txBody>
      </p:sp>
      <p:sp>
        <p:nvSpPr>
          <p:cNvPr id="7" name="投影片編號預留位置 6"/>
          <p:cNvSpPr>
            <a:spLocks noGrp="1"/>
          </p:cNvSpPr>
          <p:nvPr>
            <p:ph type="sldNum" sz="quarter" idx="12"/>
          </p:nvPr>
        </p:nvSpPr>
        <p:spPr/>
        <p:txBody>
          <a:bodyPr rtlCol="0"/>
          <a:lstStyle/>
          <a:p>
            <a:pPr rtl="0"/>
            <a:fld id="{E31375A4-56A4-47D6-9801-1991572033F7}" type="slidenum">
              <a:rPr lang="en-US" altLang="zh-TW" noProof="0" smtClean="0"/>
              <a:t>‹#›</a:t>
            </a:fld>
            <a:endParaRPr lang="zh-TW" altLang="en-US" noProof="0" dirty="0"/>
          </a:p>
        </p:txBody>
      </p:sp>
    </p:spTree>
    <p:extLst>
      <p:ext uri="{BB962C8B-B14F-4D97-AF65-F5344CB8AC3E}">
        <p14:creationId xmlns:p14="http://schemas.microsoft.com/office/powerpoint/2010/main" val="4044567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p:cNvSpPr>
            <a:spLocks noGrp="1"/>
          </p:cNvSpPr>
          <p:nvPr>
            <p:ph type="title"/>
          </p:nvPr>
        </p:nvSpPr>
        <p:spPr/>
        <p:txBody>
          <a:bodyPr rtlCol="0"/>
          <a:lstStyle/>
          <a:p>
            <a:pPr rtl="0"/>
            <a:r>
              <a:rPr lang="zh-TW" altLang="en-US" noProof="0"/>
              <a:t>按一下以編輯母片標題樣式</a:t>
            </a:r>
            <a:endParaRPr lang="zh-TW" altLang="en-US" noProof="0" dirty="0"/>
          </a:p>
        </p:txBody>
      </p:sp>
      <p:sp>
        <p:nvSpPr>
          <p:cNvPr id="3" name="文字預留位置 2"/>
          <p:cNvSpPr>
            <a:spLocks noGrp="1"/>
          </p:cNvSpPr>
          <p:nvPr>
            <p:ph type="body" idx="1"/>
          </p:nvPr>
        </p:nvSpPr>
        <p:spPr>
          <a:xfrm>
            <a:off x="1527048" y="1733162"/>
            <a:ext cx="4498848" cy="685800"/>
          </a:xfrm>
        </p:spPr>
        <p:txBody>
          <a:bodyPr rtlCol="0" anchor="b">
            <a:normAutofit/>
          </a:bodyPr>
          <a:lstStyle>
            <a:lvl1pPr marL="0" indent="0">
              <a:spcBef>
                <a:spcPts val="0"/>
              </a:spcBef>
              <a:buNone/>
              <a:defRPr sz="1800" b="1" cap="all"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TW" altLang="en-US" noProof="0"/>
              <a:t>按一下以編輯母片文字樣式</a:t>
            </a:r>
          </a:p>
        </p:txBody>
      </p:sp>
      <p:sp>
        <p:nvSpPr>
          <p:cNvPr id="4" name="內容預留位置 3"/>
          <p:cNvSpPr>
            <a:spLocks noGrp="1"/>
          </p:cNvSpPr>
          <p:nvPr>
            <p:ph sz="half" idx="2"/>
          </p:nvPr>
        </p:nvSpPr>
        <p:spPr>
          <a:xfrm>
            <a:off x="1527048" y="2481943"/>
            <a:ext cx="4498848" cy="3690257"/>
          </a:xfrm>
        </p:spPr>
        <p:txBody>
          <a:bodyPr rtlCol="0">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rtl="0"/>
            <a:r>
              <a:rPr lang="zh-TW" altLang="en-US" noProof="0"/>
              <a:t>按一下以編輯母片文字樣式</a:t>
            </a:r>
          </a:p>
          <a:p>
            <a:pPr lvl="1" rtl="0"/>
            <a:r>
              <a:rPr lang="zh-TW" altLang="en-US" noProof="0"/>
              <a:t>第二層</a:t>
            </a:r>
          </a:p>
          <a:p>
            <a:pPr lvl="2" rtl="0"/>
            <a:r>
              <a:rPr lang="zh-TW" altLang="en-US" noProof="0"/>
              <a:t>第三層</a:t>
            </a:r>
          </a:p>
          <a:p>
            <a:pPr lvl="3" rtl="0"/>
            <a:r>
              <a:rPr lang="zh-TW" altLang="en-US" noProof="0"/>
              <a:t>第四層</a:t>
            </a:r>
          </a:p>
          <a:p>
            <a:pPr lvl="4" rtl="0"/>
            <a:r>
              <a:rPr lang="zh-TW" altLang="en-US" noProof="0"/>
              <a:t>第五層</a:t>
            </a:r>
            <a:endParaRPr lang="zh-TW" altLang="en-US" noProof="0" dirty="0"/>
          </a:p>
        </p:txBody>
      </p:sp>
      <p:sp>
        <p:nvSpPr>
          <p:cNvPr id="5" name="文字預留位置 4"/>
          <p:cNvSpPr>
            <a:spLocks noGrp="1"/>
          </p:cNvSpPr>
          <p:nvPr>
            <p:ph type="body" sz="quarter" idx="3"/>
          </p:nvPr>
        </p:nvSpPr>
        <p:spPr>
          <a:xfrm>
            <a:off x="6172200" y="1733162"/>
            <a:ext cx="4498848" cy="685800"/>
          </a:xfrm>
        </p:spPr>
        <p:txBody>
          <a:bodyPr rtlCol="0" anchor="b">
            <a:normAutofit/>
          </a:bodyPr>
          <a:lstStyle>
            <a:lvl1pPr marL="0" indent="0">
              <a:spcBef>
                <a:spcPts val="0"/>
              </a:spcBef>
              <a:buNone/>
              <a:defRPr sz="1800" b="1" cap="all"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TW" altLang="en-US" noProof="0"/>
              <a:t>按一下以編輯母片文字樣式</a:t>
            </a:r>
          </a:p>
        </p:txBody>
      </p:sp>
      <p:sp>
        <p:nvSpPr>
          <p:cNvPr id="6" name="內容預留位置 5"/>
          <p:cNvSpPr>
            <a:spLocks noGrp="1"/>
          </p:cNvSpPr>
          <p:nvPr>
            <p:ph sz="quarter" idx="4"/>
          </p:nvPr>
        </p:nvSpPr>
        <p:spPr>
          <a:xfrm>
            <a:off x="6172200" y="2481943"/>
            <a:ext cx="4498848" cy="3690257"/>
          </a:xfrm>
        </p:spPr>
        <p:txBody>
          <a:bodyPr rtlCol="0">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rtl="0"/>
            <a:r>
              <a:rPr lang="zh-TW" altLang="en-US" noProof="0"/>
              <a:t>按一下以編輯母片文字樣式</a:t>
            </a:r>
          </a:p>
          <a:p>
            <a:pPr lvl="1" rtl="0"/>
            <a:r>
              <a:rPr lang="zh-TW" altLang="en-US" noProof="0"/>
              <a:t>第二層</a:t>
            </a:r>
          </a:p>
          <a:p>
            <a:pPr lvl="2" rtl="0"/>
            <a:r>
              <a:rPr lang="zh-TW" altLang="en-US" noProof="0"/>
              <a:t>第三層</a:t>
            </a:r>
          </a:p>
          <a:p>
            <a:pPr lvl="3" rtl="0"/>
            <a:r>
              <a:rPr lang="zh-TW" altLang="en-US" noProof="0"/>
              <a:t>第四層</a:t>
            </a:r>
          </a:p>
          <a:p>
            <a:pPr lvl="4" rtl="0"/>
            <a:r>
              <a:rPr lang="zh-TW" altLang="en-US" noProof="0"/>
              <a:t>第五層</a:t>
            </a:r>
            <a:endParaRPr lang="zh-TW" altLang="en-US" noProof="0" dirty="0"/>
          </a:p>
        </p:txBody>
      </p:sp>
      <p:sp>
        <p:nvSpPr>
          <p:cNvPr id="8" name="頁尾預留位置 7"/>
          <p:cNvSpPr>
            <a:spLocks noGrp="1"/>
          </p:cNvSpPr>
          <p:nvPr>
            <p:ph type="ftr" sz="quarter" idx="11"/>
          </p:nvPr>
        </p:nvSpPr>
        <p:spPr/>
        <p:txBody>
          <a:bodyPr rtlCol="0"/>
          <a:lstStyle/>
          <a:p>
            <a:pPr rtl="0"/>
            <a:r>
              <a:rPr lang="zh-TW" altLang="en-US" noProof="0" dirty="0"/>
              <a:t>新增頁尾</a:t>
            </a:r>
          </a:p>
        </p:txBody>
      </p:sp>
      <p:sp>
        <p:nvSpPr>
          <p:cNvPr id="7" name="日期預留位置 6"/>
          <p:cNvSpPr>
            <a:spLocks noGrp="1"/>
          </p:cNvSpPr>
          <p:nvPr>
            <p:ph type="dt" sz="half" idx="10"/>
          </p:nvPr>
        </p:nvSpPr>
        <p:spPr/>
        <p:txBody>
          <a:bodyPr rtlCol="0"/>
          <a:lstStyle>
            <a:lvl1pPr>
              <a:defRPr/>
            </a:lvl1pPr>
          </a:lstStyle>
          <a:p>
            <a:fld id="{BE11781F-EB6E-4076-9EA2-C019AC57B5CD}" type="datetime2">
              <a:rPr lang="zh-TW" altLang="en-US" smtClean="0"/>
              <a:pPr/>
              <a:t>2019年6月13日</a:t>
            </a:fld>
            <a:endParaRPr lang="zh-TW" altLang="en-US" dirty="0"/>
          </a:p>
        </p:txBody>
      </p:sp>
      <p:sp>
        <p:nvSpPr>
          <p:cNvPr id="9" name="投影片編號預留位置 8"/>
          <p:cNvSpPr>
            <a:spLocks noGrp="1"/>
          </p:cNvSpPr>
          <p:nvPr>
            <p:ph type="sldNum" sz="quarter" idx="12"/>
          </p:nvPr>
        </p:nvSpPr>
        <p:spPr/>
        <p:txBody>
          <a:bodyPr rtlCol="0"/>
          <a:lstStyle/>
          <a:p>
            <a:pPr rtl="0"/>
            <a:fld id="{E31375A4-56A4-47D6-9801-1991572033F7}" type="slidenum">
              <a:rPr lang="en-US" altLang="zh-TW" noProof="0" smtClean="0"/>
              <a:t>‹#›</a:t>
            </a:fld>
            <a:endParaRPr lang="zh-TW" altLang="en-US" noProof="0" dirty="0"/>
          </a:p>
        </p:txBody>
      </p:sp>
    </p:spTree>
    <p:extLst>
      <p:ext uri="{BB962C8B-B14F-4D97-AF65-F5344CB8AC3E}">
        <p14:creationId xmlns:p14="http://schemas.microsoft.com/office/powerpoint/2010/main" val="33979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rtlCol="0"/>
          <a:lstStyle/>
          <a:p>
            <a:pPr rtl="0"/>
            <a:r>
              <a:rPr lang="zh-TW" altLang="en-US"/>
              <a:t>按一下以編輯母片標題樣式</a:t>
            </a:r>
            <a:endParaRPr lang="zh-TW" altLang="en-US" dirty="0"/>
          </a:p>
        </p:txBody>
      </p:sp>
      <p:sp>
        <p:nvSpPr>
          <p:cNvPr id="4" name="頁尾預留位置 3"/>
          <p:cNvSpPr>
            <a:spLocks noGrp="1"/>
          </p:cNvSpPr>
          <p:nvPr>
            <p:ph type="ftr" sz="quarter" idx="11"/>
          </p:nvPr>
        </p:nvSpPr>
        <p:spPr/>
        <p:txBody>
          <a:bodyPr rtlCol="0"/>
          <a:lstStyle/>
          <a:p>
            <a:pPr rtl="0"/>
            <a:r>
              <a:rPr lang="zh-TW" altLang="en-US" dirty="0"/>
              <a:t>新增頁尾</a:t>
            </a:r>
          </a:p>
        </p:txBody>
      </p:sp>
      <p:sp>
        <p:nvSpPr>
          <p:cNvPr id="3" name="日期預留位置 2"/>
          <p:cNvSpPr>
            <a:spLocks noGrp="1"/>
          </p:cNvSpPr>
          <p:nvPr>
            <p:ph type="dt" sz="half" idx="10"/>
          </p:nvPr>
        </p:nvSpPr>
        <p:spPr/>
        <p:txBody>
          <a:bodyPr rtlCol="0"/>
          <a:lstStyle>
            <a:lvl1pPr>
              <a:defRPr/>
            </a:lvl1pPr>
          </a:lstStyle>
          <a:p>
            <a:fld id="{AB451BE5-2F00-4AFD-9FC6-A52E954BDBD1}" type="datetime2">
              <a:rPr lang="zh-TW" altLang="en-US" smtClean="0"/>
              <a:pPr/>
              <a:t>2019年6月13日</a:t>
            </a:fld>
            <a:endParaRPr lang="zh-TW" altLang="en-US" dirty="0"/>
          </a:p>
        </p:txBody>
      </p:sp>
      <p:sp>
        <p:nvSpPr>
          <p:cNvPr id="5" name="投影片編號預留位置 4"/>
          <p:cNvSpPr>
            <a:spLocks noGrp="1"/>
          </p:cNvSpPr>
          <p:nvPr>
            <p:ph type="sldNum" sz="quarter" idx="12"/>
          </p:nvPr>
        </p:nvSpPr>
        <p:spPr/>
        <p:txBody>
          <a:bodyPr rtlCol="0"/>
          <a:lstStyle/>
          <a:p>
            <a:pPr rtl="0"/>
            <a:fld id="{E31375A4-56A4-47D6-9801-1991572033F7}" type="slidenum">
              <a:rPr lang="en-US" altLang="zh-TW" smtClean="0"/>
              <a:t>‹#›</a:t>
            </a:fld>
            <a:endParaRPr lang="zh-TW" altLang="en-US" dirty="0"/>
          </a:p>
        </p:txBody>
      </p:sp>
    </p:spTree>
    <p:extLst>
      <p:ext uri="{BB962C8B-B14F-4D97-AF65-F5344CB8AC3E}">
        <p14:creationId xmlns:p14="http://schemas.microsoft.com/office/powerpoint/2010/main" val="3238976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6817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8151812" y="1672934"/>
            <a:ext cx="3506788" cy="2880360"/>
          </a:xfrm>
        </p:spPr>
        <p:txBody>
          <a:bodyPr rtlCol="0" anchor="b">
            <a:normAutofit/>
          </a:bodyPr>
          <a:lstStyle>
            <a:lvl1pPr>
              <a:defRPr sz="3000"/>
            </a:lvl1pPr>
          </a:lstStyle>
          <a:p>
            <a:pPr rtl="0"/>
            <a:r>
              <a:rPr lang="zh-TW" altLang="en-US" noProof="0"/>
              <a:t>按一下以編輯母片標題樣式</a:t>
            </a:r>
            <a:endParaRPr lang="zh-TW" altLang="en-US" noProof="0" dirty="0"/>
          </a:p>
        </p:txBody>
      </p:sp>
      <p:sp>
        <p:nvSpPr>
          <p:cNvPr id="3" name="內容預留位置 2"/>
          <p:cNvSpPr>
            <a:spLocks noGrp="1"/>
          </p:cNvSpPr>
          <p:nvPr>
            <p:ph idx="1"/>
          </p:nvPr>
        </p:nvSpPr>
        <p:spPr>
          <a:xfrm>
            <a:off x="530352" y="457200"/>
            <a:ext cx="7242111" cy="5715000"/>
          </a:xfrm>
        </p:spPr>
        <p:txBody>
          <a:bodyPr rtlCol="0">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rtl="0"/>
            <a:r>
              <a:rPr lang="zh-TW" altLang="en-US" noProof="0"/>
              <a:t>按一下以編輯母片文字樣式</a:t>
            </a:r>
          </a:p>
          <a:p>
            <a:pPr lvl="1" rtl="0"/>
            <a:r>
              <a:rPr lang="zh-TW" altLang="en-US" noProof="0"/>
              <a:t>第二層</a:t>
            </a:r>
          </a:p>
          <a:p>
            <a:pPr lvl="2" rtl="0"/>
            <a:r>
              <a:rPr lang="zh-TW" altLang="en-US" noProof="0"/>
              <a:t>第三層</a:t>
            </a:r>
          </a:p>
          <a:p>
            <a:pPr lvl="3" rtl="0"/>
            <a:r>
              <a:rPr lang="zh-TW" altLang="en-US" noProof="0"/>
              <a:t>第四層</a:t>
            </a:r>
          </a:p>
          <a:p>
            <a:pPr lvl="4" rtl="0"/>
            <a:r>
              <a:rPr lang="zh-TW" altLang="en-US" noProof="0"/>
              <a:t>第五層</a:t>
            </a:r>
            <a:endParaRPr lang="zh-TW" altLang="en-US" noProof="0" dirty="0"/>
          </a:p>
        </p:txBody>
      </p:sp>
      <p:sp>
        <p:nvSpPr>
          <p:cNvPr id="4" name="文字預留位置 3"/>
          <p:cNvSpPr>
            <a:spLocks noGrp="1"/>
          </p:cNvSpPr>
          <p:nvPr>
            <p:ph type="body" sz="half" idx="2"/>
          </p:nvPr>
        </p:nvSpPr>
        <p:spPr>
          <a:xfrm>
            <a:off x="8151812" y="4590288"/>
            <a:ext cx="3514564" cy="1581912"/>
          </a:xfrm>
        </p:spPr>
        <p:txBody>
          <a:bodyPr rtlCol="0"/>
          <a:lstStyle>
            <a:lvl1pPr marL="0" indent="0">
              <a:spcBef>
                <a:spcPts val="8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zh-TW" altLang="en-US" noProof="0"/>
              <a:t>按一下以編輯母片文字樣式</a:t>
            </a:r>
          </a:p>
        </p:txBody>
      </p:sp>
      <p:sp>
        <p:nvSpPr>
          <p:cNvPr id="6" name="頁尾預留位置 5"/>
          <p:cNvSpPr>
            <a:spLocks noGrp="1"/>
          </p:cNvSpPr>
          <p:nvPr>
            <p:ph type="ftr" sz="quarter" idx="11"/>
          </p:nvPr>
        </p:nvSpPr>
        <p:spPr/>
        <p:txBody>
          <a:bodyPr rtlCol="0"/>
          <a:lstStyle/>
          <a:p>
            <a:pPr rtl="0"/>
            <a:r>
              <a:rPr lang="zh-TW" altLang="en-US" noProof="0" dirty="0"/>
              <a:t>新增頁尾</a:t>
            </a:r>
          </a:p>
        </p:txBody>
      </p:sp>
      <p:sp>
        <p:nvSpPr>
          <p:cNvPr id="5" name="日期預留位置 4"/>
          <p:cNvSpPr>
            <a:spLocks noGrp="1"/>
          </p:cNvSpPr>
          <p:nvPr>
            <p:ph type="dt" sz="half" idx="10"/>
          </p:nvPr>
        </p:nvSpPr>
        <p:spPr/>
        <p:txBody>
          <a:bodyPr rtlCol="0"/>
          <a:lstStyle>
            <a:lvl1pPr>
              <a:defRPr/>
            </a:lvl1pPr>
          </a:lstStyle>
          <a:p>
            <a:fld id="{7AEBC0D7-BA24-48B4-A349-A1553F90B0AE}" type="datetime2">
              <a:rPr lang="zh-TW" altLang="en-US" smtClean="0"/>
              <a:pPr/>
              <a:t>2019年6月13日</a:t>
            </a:fld>
            <a:endParaRPr lang="zh-TW" altLang="en-US" dirty="0"/>
          </a:p>
        </p:txBody>
      </p:sp>
      <p:sp>
        <p:nvSpPr>
          <p:cNvPr id="7" name="投影片編號預留位置 6"/>
          <p:cNvSpPr>
            <a:spLocks noGrp="1"/>
          </p:cNvSpPr>
          <p:nvPr>
            <p:ph type="sldNum" sz="quarter" idx="12"/>
          </p:nvPr>
        </p:nvSpPr>
        <p:spPr/>
        <p:txBody>
          <a:bodyPr rtlCol="0"/>
          <a:lstStyle/>
          <a:p>
            <a:pPr rtl="0"/>
            <a:fld id="{E31375A4-56A4-47D6-9801-1991572033F7}" type="slidenum">
              <a:rPr lang="en-US" altLang="zh-TW" noProof="0" smtClean="0"/>
              <a:t>‹#›</a:t>
            </a:fld>
            <a:endParaRPr lang="zh-TW" altLang="en-US" noProof="0" dirty="0"/>
          </a:p>
        </p:txBody>
      </p:sp>
    </p:spTree>
    <p:extLst>
      <p:ext uri="{BB962C8B-B14F-4D97-AF65-F5344CB8AC3E}">
        <p14:creationId xmlns:p14="http://schemas.microsoft.com/office/powerpoint/2010/main" val="1667374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預留位置 1"/>
          <p:cNvSpPr>
            <a:spLocks noGrp="1"/>
          </p:cNvSpPr>
          <p:nvPr>
            <p:ph type="title"/>
          </p:nvPr>
        </p:nvSpPr>
        <p:spPr>
          <a:xfrm>
            <a:off x="1524000" y="457200"/>
            <a:ext cx="9144000" cy="1143000"/>
          </a:xfrm>
          <a:prstGeom prst="rect">
            <a:avLst/>
          </a:prstGeom>
        </p:spPr>
        <p:txBody>
          <a:bodyPr vert="horz" lIns="91440" tIns="45720" rIns="91440" bIns="45720" rtlCol="0" anchor="b">
            <a:normAutofit/>
          </a:bodyPr>
          <a:lstStyle/>
          <a:p>
            <a:pPr rtl="0"/>
            <a:r>
              <a:rPr lang="zh-TW" altLang="en-US" noProof="0" dirty="0"/>
              <a:t>按一下以編輯母片標題樣式</a:t>
            </a:r>
          </a:p>
        </p:txBody>
      </p:sp>
      <p:sp>
        <p:nvSpPr>
          <p:cNvPr id="3" name="文字預留位置 2"/>
          <p:cNvSpPr>
            <a:spLocks noGrp="1"/>
          </p:cNvSpPr>
          <p:nvPr>
            <p:ph type="body" idx="1"/>
          </p:nvPr>
        </p:nvSpPr>
        <p:spPr>
          <a:xfrm>
            <a:off x="1524000" y="1714500"/>
            <a:ext cx="9144000" cy="4457700"/>
          </a:xfrm>
          <a:prstGeom prst="rect">
            <a:avLst/>
          </a:prstGeom>
        </p:spPr>
        <p:txBody>
          <a:bodyPr vert="horz" lIns="91440" tIns="45720" rIns="91440" bIns="45720" rtlCol="0">
            <a:normAutofit/>
          </a:bodyPr>
          <a:lstStyle/>
          <a:p>
            <a:pPr lvl="0" rtl="0"/>
            <a:r>
              <a:rPr lang="zh-TW" altLang="en-US" noProof="0" dirty="0"/>
              <a:t>編輯母片文字樣式</a:t>
            </a:r>
          </a:p>
          <a:p>
            <a:pPr lvl="1" rtl="0"/>
            <a:r>
              <a:rPr lang="zh-TW" altLang="en-US" noProof="0" dirty="0"/>
              <a:t>第二層</a:t>
            </a:r>
          </a:p>
          <a:p>
            <a:pPr lvl="2" rtl="0"/>
            <a:r>
              <a:rPr lang="zh-TW" altLang="en-US" noProof="0" dirty="0"/>
              <a:t>第三層</a:t>
            </a:r>
          </a:p>
          <a:p>
            <a:pPr lvl="3" rtl="0"/>
            <a:r>
              <a:rPr lang="zh-TW" altLang="en-US" noProof="0" dirty="0"/>
              <a:t>第四層</a:t>
            </a:r>
          </a:p>
          <a:p>
            <a:pPr lvl="4" rtl="0"/>
            <a:r>
              <a:rPr lang="zh-TW" altLang="en-US" noProof="0" dirty="0"/>
              <a:t>第五層</a:t>
            </a:r>
          </a:p>
        </p:txBody>
      </p:sp>
      <p:sp>
        <p:nvSpPr>
          <p:cNvPr id="7" name="矩形 6"/>
          <p:cNvSpPr/>
          <p:nvPr userDrawn="1"/>
        </p:nvSpPr>
        <p:spPr>
          <a:xfrm>
            <a:off x="0" y="6583680"/>
            <a:ext cx="12192000" cy="27432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TW" altLang="en-US" noProof="0" dirty="0">
              <a:latin typeface="+mj-ea"/>
              <a:ea typeface="+mj-ea"/>
            </a:endParaRPr>
          </a:p>
        </p:txBody>
      </p:sp>
      <p:sp>
        <p:nvSpPr>
          <p:cNvPr id="5" name="頁尾預留位置 4"/>
          <p:cNvSpPr>
            <a:spLocks noGrp="1"/>
          </p:cNvSpPr>
          <p:nvPr>
            <p:ph type="ftr" sz="quarter" idx="3"/>
          </p:nvPr>
        </p:nvSpPr>
        <p:spPr>
          <a:xfrm>
            <a:off x="1523999" y="6601556"/>
            <a:ext cx="6491381" cy="228600"/>
          </a:xfrm>
          <a:prstGeom prst="rect">
            <a:avLst/>
          </a:prstGeom>
        </p:spPr>
        <p:txBody>
          <a:bodyPr vert="horz" lIns="91440" tIns="45720" rIns="91440" bIns="45720" rtlCol="0" anchor="ctr"/>
          <a:lstStyle>
            <a:lvl1pPr algn="l">
              <a:defRPr sz="1100">
                <a:solidFill>
                  <a:schemeClr val="bg1"/>
                </a:solidFill>
                <a:latin typeface="+mj-ea"/>
                <a:ea typeface="+mj-ea"/>
              </a:defRPr>
            </a:lvl1pPr>
          </a:lstStyle>
          <a:p>
            <a:r>
              <a:rPr lang="zh-TW" altLang="en-US" noProof="0" dirty="0"/>
              <a:t>新增頁尾</a:t>
            </a:r>
          </a:p>
        </p:txBody>
      </p:sp>
      <p:sp>
        <p:nvSpPr>
          <p:cNvPr id="4" name="日期預留位置 3"/>
          <p:cNvSpPr>
            <a:spLocks noGrp="1"/>
          </p:cNvSpPr>
          <p:nvPr>
            <p:ph type="dt" sz="half" idx="2"/>
          </p:nvPr>
        </p:nvSpPr>
        <p:spPr>
          <a:xfrm>
            <a:off x="8187908" y="6601556"/>
            <a:ext cx="1534064" cy="228600"/>
          </a:xfrm>
          <a:prstGeom prst="rect">
            <a:avLst/>
          </a:prstGeom>
        </p:spPr>
        <p:txBody>
          <a:bodyPr vert="horz" lIns="91440" tIns="45720" rIns="91440" bIns="45720" rtlCol="0" anchor="ctr"/>
          <a:lstStyle>
            <a:lvl1pPr algn="r">
              <a:defRPr sz="1100">
                <a:solidFill>
                  <a:schemeClr val="bg1"/>
                </a:solidFill>
                <a:latin typeface="+mj-ea"/>
                <a:ea typeface="+mj-ea"/>
              </a:defRPr>
            </a:lvl1pPr>
          </a:lstStyle>
          <a:p>
            <a:fld id="{D9B364AD-D8F3-422E-8B86-2D169A736E96}" type="datetime2">
              <a:rPr lang="zh-TW" altLang="en-US" smtClean="0"/>
              <a:pPr/>
              <a:t>2019年6月13日</a:t>
            </a:fld>
            <a:endParaRPr lang="zh-TW" altLang="en-US" dirty="0"/>
          </a:p>
        </p:txBody>
      </p:sp>
      <p:sp>
        <p:nvSpPr>
          <p:cNvPr id="6" name="投影片編號預留位置 5"/>
          <p:cNvSpPr>
            <a:spLocks noGrp="1"/>
          </p:cNvSpPr>
          <p:nvPr>
            <p:ph type="sldNum" sz="quarter" idx="4"/>
          </p:nvPr>
        </p:nvSpPr>
        <p:spPr>
          <a:xfrm>
            <a:off x="9894499" y="6601556"/>
            <a:ext cx="773502" cy="228600"/>
          </a:xfrm>
          <a:prstGeom prst="rect">
            <a:avLst/>
          </a:prstGeom>
        </p:spPr>
        <p:txBody>
          <a:bodyPr vert="horz" lIns="91440" tIns="45720" rIns="91440" bIns="45720" rtlCol="0" anchor="ctr"/>
          <a:lstStyle>
            <a:lvl1pPr algn="r">
              <a:defRPr sz="1100">
                <a:solidFill>
                  <a:schemeClr val="bg1"/>
                </a:solidFill>
                <a:latin typeface="+mj-ea"/>
                <a:ea typeface="+mj-ea"/>
              </a:defRPr>
            </a:lvl1pPr>
          </a:lstStyle>
          <a:p>
            <a:fld id="{E31375A4-56A4-47D6-9801-1991572033F7}" type="slidenum">
              <a:rPr lang="en-US" altLang="zh-TW" noProof="0" smtClean="0"/>
              <a:pPr/>
              <a:t>‹#›</a:t>
            </a:fld>
            <a:endParaRPr lang="zh-TW" altLang="en-US" noProof="0" dirty="0"/>
          </a:p>
        </p:txBody>
      </p:sp>
    </p:spTree>
    <p:extLst>
      <p:ext uri="{BB962C8B-B14F-4D97-AF65-F5344CB8AC3E}">
        <p14:creationId xmlns:p14="http://schemas.microsoft.com/office/powerpoint/2010/main" val="1943259863"/>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400" kern="1200" cap="all" baseline="0">
          <a:solidFill>
            <a:schemeClr val="accent1">
              <a:lumMod val="75000"/>
            </a:schemeClr>
          </a:solidFill>
          <a:latin typeface="+mj-ea"/>
          <a:ea typeface="+mj-ea"/>
          <a:cs typeface="+mj-cs"/>
        </a:defRPr>
      </a:lvl1pPr>
    </p:titleStyle>
    <p:bodyStyle>
      <a:lvl1pPr marL="274320" indent="-228600" algn="l" defTabSz="914400" rtl="0" eaLnBrk="1" latinLnBrk="0" hangingPunct="1">
        <a:lnSpc>
          <a:spcPct val="90000"/>
        </a:lnSpc>
        <a:spcBef>
          <a:spcPts val="1800"/>
        </a:spcBef>
        <a:buClr>
          <a:schemeClr val="accent1">
            <a:lumMod val="50000"/>
          </a:schemeClr>
        </a:buClr>
        <a:buSzPct val="100000"/>
        <a:buFont typeface="Arial" pitchFamily="34" charset="0"/>
        <a:buChar char="▪"/>
        <a:defRPr sz="2000" kern="1200">
          <a:solidFill>
            <a:schemeClr val="tx1"/>
          </a:solidFill>
          <a:latin typeface="+mj-ea"/>
          <a:ea typeface="+mj-ea"/>
          <a:cs typeface="+mn-cs"/>
        </a:defRPr>
      </a:lvl1pPr>
      <a:lvl2pPr marL="594360" indent="-228600" algn="l" defTabSz="914400" rtl="0" eaLnBrk="1" latinLnBrk="0" hangingPunct="1">
        <a:lnSpc>
          <a:spcPct val="90000"/>
        </a:lnSpc>
        <a:spcBef>
          <a:spcPts val="800"/>
        </a:spcBef>
        <a:buClr>
          <a:schemeClr val="accent1">
            <a:lumMod val="50000"/>
          </a:schemeClr>
        </a:buClr>
        <a:buSzPct val="100000"/>
        <a:buFont typeface="Arial" pitchFamily="34" charset="0"/>
        <a:buChar char="▪"/>
        <a:defRPr sz="1800" kern="1200">
          <a:solidFill>
            <a:schemeClr val="tx1"/>
          </a:solidFill>
          <a:latin typeface="+mj-ea"/>
          <a:ea typeface="+mj-ea"/>
          <a:cs typeface="+mn-cs"/>
        </a:defRPr>
      </a:lvl2pPr>
      <a:lvl3pPr marL="914400" indent="-228600" algn="l" defTabSz="914400" rtl="0" eaLnBrk="1" latinLnBrk="0" hangingPunct="1">
        <a:lnSpc>
          <a:spcPct val="90000"/>
        </a:lnSpc>
        <a:spcBef>
          <a:spcPts val="800"/>
        </a:spcBef>
        <a:buClr>
          <a:schemeClr val="accent1">
            <a:lumMod val="50000"/>
          </a:schemeClr>
        </a:buClr>
        <a:buSzPct val="100000"/>
        <a:buFont typeface="Arial" pitchFamily="34" charset="0"/>
        <a:buChar char="▪"/>
        <a:defRPr sz="1600" kern="1200">
          <a:solidFill>
            <a:schemeClr val="tx1"/>
          </a:solidFill>
          <a:latin typeface="+mj-ea"/>
          <a:ea typeface="+mj-ea"/>
          <a:cs typeface="+mn-cs"/>
        </a:defRPr>
      </a:lvl3pPr>
      <a:lvl4pPr marL="1188720" indent="-182880" algn="l" defTabSz="914400" rtl="0" eaLnBrk="1" latinLnBrk="0" hangingPunct="1">
        <a:lnSpc>
          <a:spcPct val="90000"/>
        </a:lnSpc>
        <a:spcBef>
          <a:spcPts val="800"/>
        </a:spcBef>
        <a:buClr>
          <a:schemeClr val="accent1">
            <a:lumMod val="50000"/>
          </a:schemeClr>
        </a:buClr>
        <a:buSzPct val="100000"/>
        <a:buFont typeface="Arial" pitchFamily="34" charset="0"/>
        <a:buChar char="▪"/>
        <a:defRPr sz="1400" kern="1200">
          <a:solidFill>
            <a:schemeClr val="tx1"/>
          </a:solidFill>
          <a:latin typeface="+mj-ea"/>
          <a:ea typeface="+mj-ea"/>
          <a:cs typeface="+mn-cs"/>
        </a:defRPr>
      </a:lvl4pPr>
      <a:lvl5pPr marL="1463040" indent="-182880" algn="l" defTabSz="914400" rtl="0" eaLnBrk="1" latinLnBrk="0" hangingPunct="1">
        <a:lnSpc>
          <a:spcPct val="90000"/>
        </a:lnSpc>
        <a:spcBef>
          <a:spcPts val="800"/>
        </a:spcBef>
        <a:buClr>
          <a:schemeClr val="accent1">
            <a:lumMod val="50000"/>
          </a:schemeClr>
        </a:buClr>
        <a:buSzPct val="100000"/>
        <a:buFont typeface="Arial" pitchFamily="34" charset="0"/>
        <a:buChar char="▪"/>
        <a:defRPr sz="1400" kern="1200">
          <a:solidFill>
            <a:schemeClr val="tx1"/>
          </a:solidFill>
          <a:latin typeface="+mj-ea"/>
          <a:ea typeface="+mj-ea"/>
          <a:cs typeface="+mn-cs"/>
        </a:defRPr>
      </a:lvl5pPr>
      <a:lvl6pPr marL="1691640" indent="-182880" algn="l" defTabSz="914400" rtl="0" eaLnBrk="1" latinLnBrk="0" hangingPunct="1">
        <a:lnSpc>
          <a:spcPct val="90000"/>
        </a:lnSpc>
        <a:spcBef>
          <a:spcPts val="800"/>
        </a:spcBef>
        <a:buClr>
          <a:schemeClr val="accent1">
            <a:lumMod val="50000"/>
          </a:schemeClr>
        </a:buClr>
        <a:buSzPct val="100000"/>
        <a:buFont typeface="Arial" pitchFamily="34" charset="0"/>
        <a:buChar char="▪"/>
        <a:defRPr sz="1400" kern="1200">
          <a:solidFill>
            <a:schemeClr val="tx1"/>
          </a:solidFill>
          <a:latin typeface="+mn-lt"/>
          <a:ea typeface="+mn-ea"/>
          <a:cs typeface="+mn-cs"/>
        </a:defRPr>
      </a:lvl6pPr>
      <a:lvl7pPr marL="1920240" indent="-182880" algn="l" defTabSz="914400" rtl="0" eaLnBrk="1" latinLnBrk="0" hangingPunct="1">
        <a:lnSpc>
          <a:spcPct val="90000"/>
        </a:lnSpc>
        <a:spcBef>
          <a:spcPts val="800"/>
        </a:spcBef>
        <a:buClr>
          <a:schemeClr val="accent1">
            <a:lumMod val="50000"/>
          </a:schemeClr>
        </a:buClr>
        <a:buSzPct val="100000"/>
        <a:buFont typeface="Arial" pitchFamily="34" charset="0"/>
        <a:buChar char="▪"/>
        <a:defRPr sz="1400" kern="1200">
          <a:solidFill>
            <a:schemeClr val="tx1"/>
          </a:solidFill>
          <a:latin typeface="+mn-lt"/>
          <a:ea typeface="+mn-ea"/>
          <a:cs typeface="+mn-cs"/>
        </a:defRPr>
      </a:lvl7pPr>
      <a:lvl8pPr marL="2148840" indent="-182880" algn="l" defTabSz="914400" rtl="0" eaLnBrk="1" latinLnBrk="0" hangingPunct="1">
        <a:lnSpc>
          <a:spcPct val="90000"/>
        </a:lnSpc>
        <a:spcBef>
          <a:spcPts val="800"/>
        </a:spcBef>
        <a:buClr>
          <a:schemeClr val="accent1">
            <a:lumMod val="50000"/>
          </a:schemeClr>
        </a:buClr>
        <a:buSzPct val="100000"/>
        <a:buFont typeface="Arial" pitchFamily="34" charset="0"/>
        <a:buChar char="▪"/>
        <a:defRPr sz="1400" kern="1200">
          <a:solidFill>
            <a:schemeClr val="tx1"/>
          </a:solidFill>
          <a:latin typeface="+mn-lt"/>
          <a:ea typeface="+mn-ea"/>
          <a:cs typeface="+mn-cs"/>
        </a:defRPr>
      </a:lvl8pPr>
      <a:lvl9pPr marL="2377440" indent="-182880" algn="l" defTabSz="914400" rtl="0" eaLnBrk="1" latinLnBrk="0" hangingPunct="1">
        <a:lnSpc>
          <a:spcPct val="90000"/>
        </a:lnSpc>
        <a:spcBef>
          <a:spcPts val="800"/>
        </a:spcBef>
        <a:buClr>
          <a:schemeClr val="accent1">
            <a:lumMod val="50000"/>
          </a:schemeClr>
        </a:buClr>
        <a:buSzPct val="100000"/>
        <a:buFont typeface="Arial"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4" orient="horz" pos="216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hyperlink" Target="http://gamingsnack.com/nba-2k20-xbox360/" TargetMode="Externa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3.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3.xml"/><Relationship Id="rId4" Type="http://schemas.openxmlformats.org/officeDocument/2006/relationships/image" Target="../media/image40.png"/></Relationships>
</file>

<file path=ppt/slides/_rels/slide3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6.xml"/><Relationship Id="rId1" Type="http://schemas.openxmlformats.org/officeDocument/2006/relationships/slideLayout" Target="../slideLayouts/slideLayout9.xml"/><Relationship Id="rId4" Type="http://schemas.openxmlformats.org/officeDocument/2006/relationships/image" Target="../media/image4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51.png"/></Relationships>
</file>

<file path=ppt/slides/_rels/slide4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54.png"/></Relationships>
</file>

<file path=ppt/slides/_rels/slide4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723899" y="4899724"/>
            <a:ext cx="10744202" cy="671853"/>
          </a:xfrm>
        </p:spPr>
        <p:txBody>
          <a:bodyPr rtlCol="0">
            <a:normAutofit fontScale="90000"/>
          </a:bodyPr>
          <a:lstStyle/>
          <a:p>
            <a:r>
              <a:rPr lang="en" altLang="zh-TW" b="1" dirty="0"/>
              <a:t>NBA</a:t>
            </a:r>
            <a:r>
              <a:rPr lang="zh-TW" altLang="en-US" dirty="0"/>
              <a:t>球隊銷售最佳化</a:t>
            </a:r>
            <a:endParaRPr lang="en" altLang="zh-TW" b="1" dirty="0"/>
          </a:p>
        </p:txBody>
      </p:sp>
      <p:sp>
        <p:nvSpPr>
          <p:cNvPr id="3" name="副標題 2"/>
          <p:cNvSpPr>
            <a:spLocks noGrp="1"/>
          </p:cNvSpPr>
          <p:nvPr>
            <p:ph type="subTitle" idx="1"/>
          </p:nvPr>
        </p:nvSpPr>
        <p:spPr>
          <a:xfrm>
            <a:off x="2285999" y="5571577"/>
            <a:ext cx="7620000" cy="1090481"/>
          </a:xfrm>
        </p:spPr>
        <p:txBody>
          <a:bodyPr rtlCol="0">
            <a:normAutofit fontScale="77500" lnSpcReduction="20000"/>
          </a:bodyPr>
          <a:lstStyle/>
          <a:p>
            <a:pPr rtl="0">
              <a:lnSpc>
                <a:spcPct val="120000"/>
              </a:lnSpc>
            </a:pPr>
            <a:r>
              <a:rPr lang="zh-TW" altLang="en-US" dirty="0">
                <a:latin typeface="新細明體" panose="02020500000000000000" pitchFamily="18" charset="-120"/>
                <a:ea typeface="微軟正黑體" panose="020B0604030504040204" pitchFamily="34" charset="-120"/>
                <a:sym typeface="新細明體" panose="02020500000000000000" pitchFamily="18" charset="-120"/>
              </a:rPr>
              <a:t>戲劇二 </a:t>
            </a:r>
            <a:r>
              <a:rPr lang="en-US" altLang="zh-TW" dirty="0">
                <a:latin typeface="新細明體" panose="02020500000000000000" pitchFamily="18" charset="-120"/>
                <a:ea typeface="微軟正黑體" panose="020B0604030504040204" pitchFamily="34" charset="-120"/>
                <a:sym typeface="新細明體" panose="02020500000000000000" pitchFamily="18" charset="-120"/>
              </a:rPr>
              <a:t> </a:t>
            </a:r>
            <a:r>
              <a:rPr lang="zh-TW" altLang="en-US" dirty="0">
                <a:latin typeface="新細明體" panose="02020500000000000000" pitchFamily="18" charset="-120"/>
                <a:ea typeface="微軟正黑體" panose="020B0604030504040204" pitchFamily="34" charset="-120"/>
                <a:sym typeface="新細明體" panose="02020500000000000000" pitchFamily="18" charset="-120"/>
              </a:rPr>
              <a:t>呂紀廷</a:t>
            </a:r>
            <a:endParaRPr lang="en-US" altLang="zh-TW" dirty="0">
              <a:latin typeface="新細明體" panose="02020500000000000000" pitchFamily="18" charset="-120"/>
              <a:ea typeface="微軟正黑體" panose="020B0604030504040204" pitchFamily="34" charset="-120"/>
              <a:sym typeface="新細明體" panose="02020500000000000000" pitchFamily="18" charset="-120"/>
            </a:endParaRPr>
          </a:p>
          <a:p>
            <a:pPr>
              <a:lnSpc>
                <a:spcPct val="120000"/>
              </a:lnSpc>
            </a:pPr>
            <a:r>
              <a:rPr lang="zh-TW" altLang="en-US" dirty="0"/>
              <a:t>工工所 洪迎禎</a:t>
            </a:r>
            <a:endParaRPr lang="en-US" altLang="zh-TW" dirty="0"/>
          </a:p>
          <a:p>
            <a:pPr>
              <a:lnSpc>
                <a:spcPct val="120000"/>
              </a:lnSpc>
            </a:pPr>
            <a:r>
              <a:rPr lang="zh-TW" altLang="en-US" dirty="0"/>
              <a:t>資工三 蔡青邑</a:t>
            </a:r>
            <a:endParaRPr lang="en-US" altLang="zh-TW" dirty="0"/>
          </a:p>
          <a:p>
            <a:pPr>
              <a:lnSpc>
                <a:spcPct val="120000"/>
              </a:lnSpc>
            </a:pPr>
            <a:r>
              <a:rPr lang="zh-TW" altLang="en-US" dirty="0"/>
              <a:t>電機二 黃宥嘉</a:t>
            </a:r>
            <a:endParaRPr lang="zh-TW" altLang="en-US" dirty="0">
              <a:latin typeface="新細明體" panose="02020500000000000000" pitchFamily="18" charset="-120"/>
              <a:ea typeface="微軟正黑體" panose="020B0604030504040204" pitchFamily="34" charset="-120"/>
              <a:sym typeface="新細明體" panose="02020500000000000000" pitchFamily="18" charset="-120"/>
            </a:endParaRPr>
          </a:p>
        </p:txBody>
      </p:sp>
      <p:pic>
        <p:nvPicPr>
          <p:cNvPr id="14" name="圖片 13" descr="NBA 2K20 – XBOX360 - Games Torrents">
            <a:extLst>
              <a:ext uri="{FF2B5EF4-FFF2-40B4-BE49-F238E27FC236}">
                <a16:creationId xmlns:a16="http://schemas.microsoft.com/office/drawing/2014/main" id="{73184856-FA40-BA42-AB79-1BA62DD66DF2}"/>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xmlns="" r:id="rId4"/>
              </a:ext>
            </a:extLst>
          </a:blip>
          <a:stretch>
            <a:fillRect/>
          </a:stretch>
        </p:blipFill>
        <p:spPr>
          <a:xfrm>
            <a:off x="3878352" y="1286423"/>
            <a:ext cx="4435295" cy="2610356"/>
          </a:xfrm>
          <a:prstGeom prst="rect">
            <a:avLst/>
          </a:prstGeom>
        </p:spPr>
      </p:pic>
    </p:spTree>
    <p:extLst>
      <p:ext uri="{BB962C8B-B14F-4D97-AF65-F5344CB8AC3E}">
        <p14:creationId xmlns:p14="http://schemas.microsoft.com/office/powerpoint/2010/main" val="3034687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B13F152-4F6F-1643-AB16-F54045153E63}"/>
              </a:ext>
            </a:extLst>
          </p:cNvPr>
          <p:cNvSpPr>
            <a:spLocks noGrp="1"/>
          </p:cNvSpPr>
          <p:nvPr>
            <p:ph type="title"/>
          </p:nvPr>
        </p:nvSpPr>
        <p:spPr>
          <a:xfrm>
            <a:off x="755374" y="231913"/>
            <a:ext cx="9144000" cy="1143000"/>
          </a:xfrm>
        </p:spPr>
        <p:txBody>
          <a:bodyPr>
            <a:normAutofit fontScale="90000"/>
          </a:bodyPr>
          <a:lstStyle/>
          <a:p>
            <a:r>
              <a:rPr lang="en-US" altLang="zh-TW" b="1" dirty="0"/>
              <a:t/>
            </a:r>
            <a:br>
              <a:rPr lang="en-US" altLang="zh-TW" b="1" dirty="0"/>
            </a:br>
            <a:r>
              <a:rPr lang="zh-TW" altLang="en-US" b="1" dirty="0"/>
              <a:t>開始套迴歸模型</a:t>
            </a:r>
            <a:br>
              <a:rPr lang="zh-TW" altLang="en-US" b="1" dirty="0"/>
            </a:br>
            <a:endParaRPr kumimoji="1" lang="zh-TW" altLang="en-US" dirty="0"/>
          </a:p>
        </p:txBody>
      </p:sp>
      <p:sp>
        <p:nvSpPr>
          <p:cNvPr id="3" name="內容版面配置區 2">
            <a:extLst>
              <a:ext uri="{FF2B5EF4-FFF2-40B4-BE49-F238E27FC236}">
                <a16:creationId xmlns:a16="http://schemas.microsoft.com/office/drawing/2014/main" id="{F9F1050F-3A67-9742-9E1B-3966A2B21605}"/>
              </a:ext>
            </a:extLst>
          </p:cNvPr>
          <p:cNvSpPr>
            <a:spLocks noGrp="1"/>
          </p:cNvSpPr>
          <p:nvPr>
            <p:ph idx="1"/>
          </p:nvPr>
        </p:nvSpPr>
        <p:spPr>
          <a:xfrm>
            <a:off x="642730" y="1210918"/>
            <a:ext cx="11337235" cy="3599622"/>
          </a:xfrm>
        </p:spPr>
        <p:txBody>
          <a:bodyPr/>
          <a:lstStyle/>
          <a:p>
            <a:pPr marL="45720" indent="0">
              <a:buNone/>
            </a:pPr>
            <a:r>
              <a:rPr lang="en" altLang="zh-TW" dirty="0"/>
              <a:t>To start off, I set two variables. </a:t>
            </a:r>
          </a:p>
          <a:p>
            <a:pPr marL="45720" indent="0">
              <a:buNone/>
            </a:pPr>
            <a:r>
              <a:rPr lang="en" altLang="zh-TW" dirty="0"/>
              <a:t>My target variable was Salary and my predictor variable was all the statistical categories.</a:t>
            </a:r>
          </a:p>
          <a:p>
            <a:pPr marL="45720" indent="0">
              <a:buNone/>
            </a:pPr>
            <a:r>
              <a:rPr lang="en" altLang="zh-TW" dirty="0"/>
              <a:t> I then normalized all my predictor variables by using the </a:t>
            </a:r>
            <a:r>
              <a:rPr lang="en" altLang="zh-TW" dirty="0" err="1"/>
              <a:t>sklearn.preprocessing.StandardScaler</a:t>
            </a:r>
            <a:r>
              <a:rPr lang="en" altLang="zh-TW" dirty="0"/>
              <a:t> library.</a:t>
            </a:r>
          </a:p>
          <a:p>
            <a:pPr marL="45720" indent="0">
              <a:buNone/>
            </a:pPr>
            <a:r>
              <a:rPr lang="en" altLang="zh-TW" dirty="0"/>
              <a:t> I used the </a:t>
            </a:r>
            <a:r>
              <a:rPr lang="en" altLang="zh-TW" dirty="0" err="1"/>
              <a:t>sklearn.model_selection.train_test_split</a:t>
            </a:r>
            <a:r>
              <a:rPr lang="en" altLang="zh-TW" dirty="0"/>
              <a:t> method to subset my data. 70% of my data was used as a training set and the remaining 30% was used as the test set. </a:t>
            </a:r>
          </a:p>
          <a:p>
            <a:pPr marL="45720" indent="0">
              <a:buNone/>
            </a:pPr>
            <a:r>
              <a:rPr lang="en" altLang="zh-TW" dirty="0"/>
              <a:t>I ran 4 different regression models on my data; Linear, Lasso, Ridge, and </a:t>
            </a:r>
            <a:r>
              <a:rPr lang="en" altLang="zh-TW" dirty="0" err="1"/>
              <a:t>ElasticNet</a:t>
            </a:r>
            <a:r>
              <a:rPr lang="en" altLang="zh-TW" dirty="0"/>
              <a:t> regression.</a:t>
            </a:r>
            <a:endParaRPr kumimoji="1" lang="zh-TW" altLang="en-US" dirty="0"/>
          </a:p>
        </p:txBody>
      </p:sp>
      <p:pic>
        <p:nvPicPr>
          <p:cNvPr id="5" name="圖片 4">
            <a:extLst>
              <a:ext uri="{FF2B5EF4-FFF2-40B4-BE49-F238E27FC236}">
                <a16:creationId xmlns:a16="http://schemas.microsoft.com/office/drawing/2014/main" id="{A3A31BB2-CCC5-DA4C-A843-E263C346C13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2730" y="4269334"/>
            <a:ext cx="6818244" cy="2133122"/>
          </a:xfrm>
          <a:prstGeom prst="rect">
            <a:avLst/>
          </a:prstGeom>
        </p:spPr>
      </p:pic>
    </p:spTree>
    <p:extLst>
      <p:ext uri="{BB962C8B-B14F-4D97-AF65-F5344CB8AC3E}">
        <p14:creationId xmlns:p14="http://schemas.microsoft.com/office/powerpoint/2010/main" val="3194335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9C62483-E675-284D-98E0-93F13090FF1D}"/>
              </a:ext>
            </a:extLst>
          </p:cNvPr>
          <p:cNvSpPr>
            <a:spLocks noGrp="1"/>
          </p:cNvSpPr>
          <p:nvPr>
            <p:ph type="title"/>
          </p:nvPr>
        </p:nvSpPr>
        <p:spPr>
          <a:xfrm>
            <a:off x="320372" y="268096"/>
            <a:ext cx="9144000" cy="1143000"/>
          </a:xfrm>
        </p:spPr>
        <p:txBody>
          <a:bodyPr/>
          <a:lstStyle/>
          <a:p>
            <a:r>
              <a:rPr lang="en" altLang="zh-TW" b="1" cap="none" dirty="0"/>
              <a:t>Basic Linear Regression Model</a:t>
            </a:r>
            <a:r>
              <a:rPr lang="en" altLang="zh-TW" b="1" dirty="0"/>
              <a:t/>
            </a:r>
            <a:br>
              <a:rPr lang="en" altLang="zh-TW" b="1" dirty="0"/>
            </a:br>
            <a:endParaRPr kumimoji="1" lang="zh-TW" altLang="en-US" dirty="0"/>
          </a:p>
        </p:txBody>
      </p:sp>
      <p:pic>
        <p:nvPicPr>
          <p:cNvPr id="5" name="內容版面配置區 4">
            <a:extLst>
              <a:ext uri="{FF2B5EF4-FFF2-40B4-BE49-F238E27FC236}">
                <a16:creationId xmlns:a16="http://schemas.microsoft.com/office/drawing/2014/main" id="{3C9715C9-43C7-954D-B399-919294EAB54A}"/>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20372" y="1114224"/>
            <a:ext cx="3044607" cy="2431826"/>
          </a:xfrm>
        </p:spPr>
      </p:pic>
      <p:pic>
        <p:nvPicPr>
          <p:cNvPr id="7" name="圖片 6">
            <a:extLst>
              <a:ext uri="{FF2B5EF4-FFF2-40B4-BE49-F238E27FC236}">
                <a16:creationId xmlns:a16="http://schemas.microsoft.com/office/drawing/2014/main" id="{29AF3D69-6124-9840-958C-0A5004D58BB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09658" y="1411096"/>
            <a:ext cx="1698998" cy="4035808"/>
          </a:xfrm>
          <a:prstGeom prst="rect">
            <a:avLst/>
          </a:prstGeom>
        </p:spPr>
      </p:pic>
      <p:pic>
        <p:nvPicPr>
          <p:cNvPr id="9" name="圖片 8">
            <a:extLst>
              <a:ext uri="{FF2B5EF4-FFF2-40B4-BE49-F238E27FC236}">
                <a16:creationId xmlns:a16="http://schemas.microsoft.com/office/drawing/2014/main" id="{FE8953A2-1405-A64E-BCD1-FBD0C45F2EA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21111" y="1277080"/>
            <a:ext cx="6133156" cy="4814627"/>
          </a:xfrm>
          <a:prstGeom prst="rect">
            <a:avLst/>
          </a:prstGeom>
        </p:spPr>
      </p:pic>
      <p:sp>
        <p:nvSpPr>
          <p:cNvPr id="10" name="文字方塊 9">
            <a:extLst>
              <a:ext uri="{FF2B5EF4-FFF2-40B4-BE49-F238E27FC236}">
                <a16:creationId xmlns:a16="http://schemas.microsoft.com/office/drawing/2014/main" id="{237CDEE4-0616-FA4B-B8F7-05CA68CD5CE2}"/>
              </a:ext>
            </a:extLst>
          </p:cNvPr>
          <p:cNvSpPr txBox="1"/>
          <p:nvPr/>
        </p:nvSpPr>
        <p:spPr>
          <a:xfrm>
            <a:off x="320372" y="3915177"/>
            <a:ext cx="3163910" cy="2585323"/>
          </a:xfrm>
          <a:prstGeom prst="rect">
            <a:avLst/>
          </a:prstGeom>
          <a:noFill/>
        </p:spPr>
        <p:txBody>
          <a:bodyPr wrap="square" rtlCol="0">
            <a:spAutoFit/>
          </a:bodyPr>
          <a:lstStyle/>
          <a:p>
            <a:r>
              <a:rPr lang="zh-TW" altLang="en-US" dirty="0"/>
              <a:t>以上圖為 </a:t>
            </a:r>
            <a:r>
              <a:rPr lang="en" altLang="zh-TW" dirty="0"/>
              <a:t>Basic Linear Regression </a:t>
            </a:r>
            <a:r>
              <a:rPr lang="zh-TW" altLang="en-US" dirty="0"/>
              <a:t>各係數的作圖 正係數因素主要都被歸到得分相關的種類 雖然有些因素的係數是負的 看似不合理 但 </a:t>
            </a:r>
            <a:r>
              <a:rPr lang="en" altLang="zh-TW" dirty="0"/>
              <a:t>cross validated score </a:t>
            </a:r>
            <a:r>
              <a:rPr lang="zh-TW" altLang="en-US" dirty="0"/>
              <a:t>大概有 </a:t>
            </a:r>
            <a:r>
              <a:rPr lang="en-US" altLang="zh-TW" dirty="0"/>
              <a:t>0.48 </a:t>
            </a:r>
            <a:r>
              <a:rPr lang="zh-TW" altLang="en-US" dirty="0"/>
              <a:t>也仍算是個表現還可以的模型</a:t>
            </a:r>
          </a:p>
          <a:p>
            <a:r>
              <a:rPr lang="zh-TW" altLang="en-US" dirty="0"/>
              <a:t/>
            </a:r>
            <a:br>
              <a:rPr lang="zh-TW" altLang="en-US" dirty="0"/>
            </a:br>
            <a:endParaRPr lang="zh-TW" altLang="en-US" dirty="0"/>
          </a:p>
        </p:txBody>
      </p:sp>
    </p:spTree>
    <p:extLst>
      <p:ext uri="{BB962C8B-B14F-4D97-AF65-F5344CB8AC3E}">
        <p14:creationId xmlns:p14="http://schemas.microsoft.com/office/powerpoint/2010/main" val="1210811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B32CC91-C7BA-854B-A6EE-55C672558302}"/>
              </a:ext>
            </a:extLst>
          </p:cNvPr>
          <p:cNvSpPr>
            <a:spLocks noGrp="1"/>
          </p:cNvSpPr>
          <p:nvPr>
            <p:ph type="title"/>
          </p:nvPr>
        </p:nvSpPr>
        <p:spPr>
          <a:xfrm>
            <a:off x="628010" y="259149"/>
            <a:ext cx="9144000" cy="1143000"/>
          </a:xfrm>
        </p:spPr>
        <p:txBody>
          <a:bodyPr/>
          <a:lstStyle/>
          <a:p>
            <a:r>
              <a:rPr lang="en" altLang="zh-TW" b="1" cap="none" dirty="0"/>
              <a:t>Ridge Model</a:t>
            </a:r>
            <a:r>
              <a:rPr lang="en" altLang="zh-TW" b="1" dirty="0"/>
              <a:t/>
            </a:r>
            <a:br>
              <a:rPr lang="en" altLang="zh-TW" b="1" dirty="0"/>
            </a:br>
            <a:endParaRPr kumimoji="1" lang="zh-TW" altLang="en-US" dirty="0"/>
          </a:p>
        </p:txBody>
      </p:sp>
      <p:pic>
        <p:nvPicPr>
          <p:cNvPr id="5" name="內容版面配置區 4">
            <a:extLst>
              <a:ext uri="{FF2B5EF4-FFF2-40B4-BE49-F238E27FC236}">
                <a16:creationId xmlns:a16="http://schemas.microsoft.com/office/drawing/2014/main" id="{1DF2C197-E0B2-1F4F-9B3A-616ABB6E6D3D}"/>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628010" y="1197774"/>
            <a:ext cx="2782259" cy="2730142"/>
          </a:xfrm>
        </p:spPr>
      </p:pic>
      <p:pic>
        <p:nvPicPr>
          <p:cNvPr id="7" name="圖片 6">
            <a:extLst>
              <a:ext uri="{FF2B5EF4-FFF2-40B4-BE49-F238E27FC236}">
                <a16:creationId xmlns:a16="http://schemas.microsoft.com/office/drawing/2014/main" id="{40B66157-F80C-E049-8835-8629A307B5E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52397" y="1252605"/>
            <a:ext cx="1910590" cy="4550790"/>
          </a:xfrm>
          <a:prstGeom prst="rect">
            <a:avLst/>
          </a:prstGeom>
        </p:spPr>
      </p:pic>
      <p:pic>
        <p:nvPicPr>
          <p:cNvPr id="9" name="圖片 8">
            <a:extLst>
              <a:ext uri="{FF2B5EF4-FFF2-40B4-BE49-F238E27FC236}">
                <a16:creationId xmlns:a16="http://schemas.microsoft.com/office/drawing/2014/main" id="{37E3F2F5-1BC0-6049-8E0F-9C867D582F4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68589" y="1197774"/>
            <a:ext cx="5424190" cy="4258077"/>
          </a:xfrm>
          <a:prstGeom prst="rect">
            <a:avLst/>
          </a:prstGeom>
        </p:spPr>
      </p:pic>
      <p:sp>
        <p:nvSpPr>
          <p:cNvPr id="10" name="文字方塊 9">
            <a:extLst>
              <a:ext uri="{FF2B5EF4-FFF2-40B4-BE49-F238E27FC236}">
                <a16:creationId xmlns:a16="http://schemas.microsoft.com/office/drawing/2014/main" id="{B8D3D438-0E45-9B44-B0F3-AE48B83E0210}"/>
              </a:ext>
            </a:extLst>
          </p:cNvPr>
          <p:cNvSpPr txBox="1"/>
          <p:nvPr/>
        </p:nvSpPr>
        <p:spPr>
          <a:xfrm>
            <a:off x="129013" y="4046011"/>
            <a:ext cx="4439576" cy="2246769"/>
          </a:xfrm>
          <a:prstGeom prst="rect">
            <a:avLst/>
          </a:prstGeom>
          <a:noFill/>
        </p:spPr>
        <p:txBody>
          <a:bodyPr wrap="square" rtlCol="0">
            <a:spAutoFit/>
          </a:bodyPr>
          <a:lstStyle/>
          <a:p>
            <a:r>
              <a:rPr lang="en" altLang="zh-TW" sz="1400" dirty="0"/>
              <a:t>Ridge regression </a:t>
            </a:r>
            <a:r>
              <a:rPr lang="zh-TW" altLang="en-US" sz="1400" dirty="0"/>
              <a:t>似乎對於各因子的權重較平衡一些 例如說籃板 助攻等</a:t>
            </a:r>
          </a:p>
          <a:p>
            <a:r>
              <a:rPr lang="en" altLang="zh-TW" sz="1400" dirty="0"/>
              <a:t>The ridge model </a:t>
            </a:r>
            <a:r>
              <a:rPr lang="zh-TW" altLang="en-US" sz="1400" dirty="0"/>
              <a:t>表現較符合我們直覺 </a:t>
            </a:r>
            <a:r>
              <a:rPr lang="en" altLang="zh-TW" sz="1400" dirty="0"/>
              <a:t>field goal,</a:t>
            </a:r>
            <a:r>
              <a:rPr lang="zh-TW" altLang="en-US" sz="1400" dirty="0"/>
              <a:t>助攻</a:t>
            </a:r>
            <a:r>
              <a:rPr lang="en-US" altLang="zh-TW" sz="1400" dirty="0"/>
              <a:t>,</a:t>
            </a:r>
            <a:r>
              <a:rPr lang="zh-TW" altLang="en-US" sz="1400" dirty="0"/>
              <a:t>被球隊使用的頻率</a:t>
            </a:r>
            <a:r>
              <a:rPr lang="en-US" altLang="zh-TW" sz="1400" dirty="0"/>
              <a:t>,</a:t>
            </a:r>
            <a:r>
              <a:rPr lang="zh-TW" altLang="en-US" sz="1400" dirty="0"/>
              <a:t>火鍋比率</a:t>
            </a:r>
            <a:r>
              <a:rPr lang="en-US" altLang="zh-TW" sz="1400" dirty="0"/>
              <a:t>,</a:t>
            </a:r>
            <a:r>
              <a:rPr lang="zh-TW" altLang="en-US" sz="1400" dirty="0"/>
              <a:t>進攻籃板 為正係數的前五名</a:t>
            </a:r>
          </a:p>
          <a:p>
            <a:r>
              <a:rPr lang="zh-TW" altLang="en-US" sz="1400" dirty="0"/>
              <a:t>因為 </a:t>
            </a:r>
            <a:r>
              <a:rPr lang="en" altLang="zh-TW" sz="1400" dirty="0"/>
              <a:t>Rebounds, Assists, and Points </a:t>
            </a:r>
            <a:r>
              <a:rPr lang="zh-TW" altLang="en-US" sz="1400" dirty="0"/>
              <a:t>是籃球最主要的三項數據 因此也合理用這些種類表現去預測一個球員的薪水</a:t>
            </a:r>
          </a:p>
          <a:p>
            <a:r>
              <a:rPr lang="zh-TW" altLang="en-US" sz="1400" dirty="0"/>
              <a:t>最後 </a:t>
            </a:r>
            <a:r>
              <a:rPr lang="en" altLang="zh-TW" sz="1400" dirty="0"/>
              <a:t>cross validated score </a:t>
            </a:r>
            <a:r>
              <a:rPr lang="zh-TW" altLang="en-US" sz="1400" dirty="0"/>
              <a:t>大概有 </a:t>
            </a:r>
            <a:r>
              <a:rPr lang="en-US" altLang="zh-TW" sz="1400" dirty="0"/>
              <a:t>0.48 </a:t>
            </a:r>
            <a:r>
              <a:rPr lang="zh-TW" altLang="en-US" sz="1400" dirty="0"/>
              <a:t>跟</a:t>
            </a:r>
            <a:r>
              <a:rPr lang="en" altLang="zh-TW" sz="1400" dirty="0"/>
              <a:t>basic linear regression</a:t>
            </a:r>
            <a:r>
              <a:rPr lang="zh-TW" altLang="en-US" sz="1400" dirty="0"/>
              <a:t>表現得差不多</a:t>
            </a:r>
          </a:p>
          <a:p>
            <a:r>
              <a:rPr lang="zh-TW" altLang="en-US" sz="1400" dirty="0"/>
              <a:t>但意思詮釋在我看來 </a:t>
            </a:r>
            <a:r>
              <a:rPr lang="en" altLang="zh-TW" sz="1400" dirty="0"/>
              <a:t>Ridge regression </a:t>
            </a:r>
            <a:r>
              <a:rPr lang="zh-TW" altLang="en-US" sz="1400" dirty="0"/>
              <a:t>表現較佳</a:t>
            </a:r>
          </a:p>
        </p:txBody>
      </p:sp>
    </p:spTree>
    <p:extLst>
      <p:ext uri="{BB962C8B-B14F-4D97-AF65-F5344CB8AC3E}">
        <p14:creationId xmlns:p14="http://schemas.microsoft.com/office/powerpoint/2010/main" val="1182017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FD5529A-1AB6-F44F-A57E-16BFFF024956}"/>
              </a:ext>
            </a:extLst>
          </p:cNvPr>
          <p:cNvSpPr>
            <a:spLocks noGrp="1"/>
          </p:cNvSpPr>
          <p:nvPr>
            <p:ph type="title"/>
          </p:nvPr>
        </p:nvSpPr>
        <p:spPr>
          <a:xfrm>
            <a:off x="809773" y="257323"/>
            <a:ext cx="9144000" cy="1143000"/>
          </a:xfrm>
        </p:spPr>
        <p:txBody>
          <a:bodyPr/>
          <a:lstStyle/>
          <a:p>
            <a:r>
              <a:rPr lang="en" altLang="zh-TW" b="1" cap="none" dirty="0"/>
              <a:t>Lasso Model</a:t>
            </a:r>
            <a:r>
              <a:rPr lang="en" altLang="zh-TW" b="1" dirty="0"/>
              <a:t/>
            </a:r>
            <a:br>
              <a:rPr lang="en" altLang="zh-TW" b="1" dirty="0"/>
            </a:br>
            <a:endParaRPr kumimoji="1" lang="zh-TW" altLang="en-US" dirty="0"/>
          </a:p>
        </p:txBody>
      </p:sp>
      <p:pic>
        <p:nvPicPr>
          <p:cNvPr id="5" name="內容版面配置區 4">
            <a:extLst>
              <a:ext uri="{FF2B5EF4-FFF2-40B4-BE49-F238E27FC236}">
                <a16:creationId xmlns:a16="http://schemas.microsoft.com/office/drawing/2014/main" id="{E6B32FFA-4C27-DD4E-98CD-59A74CDAA104}"/>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09773" y="1200019"/>
            <a:ext cx="3320146" cy="762578"/>
          </a:xfrm>
        </p:spPr>
      </p:pic>
      <p:pic>
        <p:nvPicPr>
          <p:cNvPr id="7" name="圖片 6">
            <a:extLst>
              <a:ext uri="{FF2B5EF4-FFF2-40B4-BE49-F238E27FC236}">
                <a16:creationId xmlns:a16="http://schemas.microsoft.com/office/drawing/2014/main" id="{245C9F71-1F24-6C4B-B4A9-66325C1E3F2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9773" y="1962597"/>
            <a:ext cx="3112394" cy="1031636"/>
          </a:xfrm>
          <a:prstGeom prst="rect">
            <a:avLst/>
          </a:prstGeom>
        </p:spPr>
      </p:pic>
      <p:pic>
        <p:nvPicPr>
          <p:cNvPr id="9" name="圖片 8">
            <a:extLst>
              <a:ext uri="{FF2B5EF4-FFF2-40B4-BE49-F238E27FC236}">
                <a16:creationId xmlns:a16="http://schemas.microsoft.com/office/drawing/2014/main" id="{F5DDF2E0-79B8-EE4A-A3E2-2AF07CAF1A8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9773" y="2987345"/>
            <a:ext cx="2433230" cy="1286725"/>
          </a:xfrm>
          <a:prstGeom prst="rect">
            <a:avLst/>
          </a:prstGeom>
        </p:spPr>
      </p:pic>
      <p:pic>
        <p:nvPicPr>
          <p:cNvPr id="11" name="圖片 10">
            <a:extLst>
              <a:ext uri="{FF2B5EF4-FFF2-40B4-BE49-F238E27FC236}">
                <a16:creationId xmlns:a16="http://schemas.microsoft.com/office/drawing/2014/main" id="{3996C166-23A9-8D44-AA36-30BA197A93D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030922" y="1328515"/>
            <a:ext cx="1836195" cy="4400847"/>
          </a:xfrm>
          <a:prstGeom prst="rect">
            <a:avLst/>
          </a:prstGeom>
        </p:spPr>
      </p:pic>
      <p:pic>
        <p:nvPicPr>
          <p:cNvPr id="13" name="圖片 12">
            <a:extLst>
              <a:ext uri="{FF2B5EF4-FFF2-40B4-BE49-F238E27FC236}">
                <a16:creationId xmlns:a16="http://schemas.microsoft.com/office/drawing/2014/main" id="{26C05A89-ACCC-F34B-A750-A096E61BAAB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10939" y="1400323"/>
            <a:ext cx="5311760" cy="4057354"/>
          </a:xfrm>
          <a:prstGeom prst="rect">
            <a:avLst/>
          </a:prstGeom>
        </p:spPr>
      </p:pic>
      <p:sp>
        <p:nvSpPr>
          <p:cNvPr id="14" name="文字方塊 13">
            <a:extLst>
              <a:ext uri="{FF2B5EF4-FFF2-40B4-BE49-F238E27FC236}">
                <a16:creationId xmlns:a16="http://schemas.microsoft.com/office/drawing/2014/main" id="{89CB01DF-E2F3-4F4D-958E-C73D3E2ACA72}"/>
              </a:ext>
            </a:extLst>
          </p:cNvPr>
          <p:cNvSpPr txBox="1"/>
          <p:nvPr/>
        </p:nvSpPr>
        <p:spPr>
          <a:xfrm>
            <a:off x="170122" y="4580514"/>
            <a:ext cx="4391695" cy="1754326"/>
          </a:xfrm>
          <a:prstGeom prst="rect">
            <a:avLst/>
          </a:prstGeom>
          <a:noFill/>
        </p:spPr>
        <p:txBody>
          <a:bodyPr wrap="square" rtlCol="0">
            <a:spAutoFit/>
          </a:bodyPr>
          <a:lstStyle/>
          <a:p>
            <a:r>
              <a:rPr lang="en" altLang="zh-TW" dirty="0"/>
              <a:t>Lasso regression model </a:t>
            </a:r>
            <a:r>
              <a:rPr lang="zh-TW" altLang="en-US" dirty="0"/>
              <a:t>將太多 </a:t>
            </a:r>
            <a:r>
              <a:rPr lang="en" altLang="zh-TW" dirty="0"/>
              <a:t>variables </a:t>
            </a:r>
            <a:r>
              <a:rPr lang="zh-TW" altLang="en-US" dirty="0"/>
              <a:t>都變成</a:t>
            </a:r>
            <a:r>
              <a:rPr lang="en-US" altLang="zh-TW" dirty="0"/>
              <a:t>0</a:t>
            </a:r>
            <a:r>
              <a:rPr lang="zh-TW" altLang="en-US" dirty="0"/>
              <a:t>了</a:t>
            </a:r>
          </a:p>
          <a:p>
            <a:r>
              <a:rPr lang="zh-TW" altLang="en-US" dirty="0"/>
              <a:t>將</a:t>
            </a:r>
            <a:r>
              <a:rPr lang="en-US" altLang="zh-TW" dirty="0"/>
              <a:t>15%</a:t>
            </a:r>
            <a:r>
              <a:rPr lang="zh-TW" altLang="en-US" dirty="0"/>
              <a:t>的種類的詮釋效力都變成</a:t>
            </a:r>
            <a:r>
              <a:rPr lang="en-US" altLang="zh-TW" dirty="0"/>
              <a:t>0</a:t>
            </a:r>
          </a:p>
          <a:p>
            <a:r>
              <a:rPr lang="en" altLang="zh-TW" dirty="0"/>
              <a:t>The lasso model is also performing very similar to the Linear Regression and Ridge models with a score of 0.49.</a:t>
            </a:r>
          </a:p>
        </p:txBody>
      </p:sp>
    </p:spTree>
    <p:extLst>
      <p:ext uri="{BB962C8B-B14F-4D97-AF65-F5344CB8AC3E}">
        <p14:creationId xmlns:p14="http://schemas.microsoft.com/office/powerpoint/2010/main" val="5684626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49E0276-9BB7-4B44-8E41-2D188D71DBE0}"/>
              </a:ext>
            </a:extLst>
          </p:cNvPr>
          <p:cNvSpPr>
            <a:spLocks noGrp="1"/>
          </p:cNvSpPr>
          <p:nvPr>
            <p:ph type="title"/>
          </p:nvPr>
        </p:nvSpPr>
        <p:spPr>
          <a:xfrm>
            <a:off x="457200" y="327604"/>
            <a:ext cx="9144000" cy="1143000"/>
          </a:xfrm>
        </p:spPr>
        <p:txBody>
          <a:bodyPr>
            <a:normAutofit/>
          </a:bodyPr>
          <a:lstStyle/>
          <a:p>
            <a:r>
              <a:rPr lang="en" altLang="zh-TW" b="1" cap="none" dirty="0"/>
              <a:t>Plotting All My Residuals On One Plot</a:t>
            </a:r>
            <a:r>
              <a:rPr lang="en" altLang="zh-TW" b="1" dirty="0"/>
              <a:t/>
            </a:r>
            <a:br>
              <a:rPr lang="en" altLang="zh-TW" b="1" dirty="0"/>
            </a:br>
            <a:endParaRPr kumimoji="1" lang="zh-TW" altLang="en-US" dirty="0"/>
          </a:p>
        </p:txBody>
      </p:sp>
      <p:pic>
        <p:nvPicPr>
          <p:cNvPr id="5" name="內容版面配置區 4">
            <a:extLst>
              <a:ext uri="{FF2B5EF4-FFF2-40B4-BE49-F238E27FC236}">
                <a16:creationId xmlns:a16="http://schemas.microsoft.com/office/drawing/2014/main" id="{62124111-FB79-324A-8FD7-D5CF08A2D8D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0160" y="1288969"/>
            <a:ext cx="3587759" cy="2740487"/>
          </a:xfrm>
        </p:spPr>
      </p:pic>
      <p:pic>
        <p:nvPicPr>
          <p:cNvPr id="7" name="圖片 6">
            <a:extLst>
              <a:ext uri="{FF2B5EF4-FFF2-40B4-BE49-F238E27FC236}">
                <a16:creationId xmlns:a16="http://schemas.microsoft.com/office/drawing/2014/main" id="{2FBDF466-DB96-C44D-9207-49613500A5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14007" y="1288969"/>
            <a:ext cx="3581916" cy="2740487"/>
          </a:xfrm>
          <a:prstGeom prst="rect">
            <a:avLst/>
          </a:prstGeom>
        </p:spPr>
      </p:pic>
      <p:pic>
        <p:nvPicPr>
          <p:cNvPr id="9" name="圖片 8">
            <a:extLst>
              <a:ext uri="{FF2B5EF4-FFF2-40B4-BE49-F238E27FC236}">
                <a16:creationId xmlns:a16="http://schemas.microsoft.com/office/drawing/2014/main" id="{BC6759CA-67E7-5A40-8373-4300E6A2E85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904" y="4029456"/>
            <a:ext cx="6808205" cy="2436142"/>
          </a:xfrm>
          <a:prstGeom prst="rect">
            <a:avLst/>
          </a:prstGeom>
        </p:spPr>
      </p:pic>
      <p:sp>
        <p:nvSpPr>
          <p:cNvPr id="11" name="文字方塊 10">
            <a:extLst>
              <a:ext uri="{FF2B5EF4-FFF2-40B4-BE49-F238E27FC236}">
                <a16:creationId xmlns:a16="http://schemas.microsoft.com/office/drawing/2014/main" id="{1B34708D-5363-5342-8452-EBC187184F90}"/>
              </a:ext>
            </a:extLst>
          </p:cNvPr>
          <p:cNvSpPr txBox="1"/>
          <p:nvPr/>
        </p:nvSpPr>
        <p:spPr>
          <a:xfrm>
            <a:off x="8005198" y="1472862"/>
            <a:ext cx="3936642" cy="2031325"/>
          </a:xfrm>
          <a:prstGeom prst="rect">
            <a:avLst/>
          </a:prstGeom>
          <a:noFill/>
        </p:spPr>
        <p:txBody>
          <a:bodyPr wrap="square" rtlCol="0">
            <a:spAutoFit/>
          </a:bodyPr>
          <a:lstStyle/>
          <a:p>
            <a:r>
              <a:rPr lang="en" altLang="zh-TW" dirty="0"/>
              <a:t>This plot is showing the weight that each model is putting on the different categories. The bar plot above has been masked to only show the categories where one of the models is weighting a category over 0.75. Categories with weights less than 0.75 are not shown.</a:t>
            </a:r>
            <a:endParaRPr kumimoji="1" lang="zh-TW" altLang="en-US" dirty="0"/>
          </a:p>
        </p:txBody>
      </p:sp>
      <p:sp>
        <p:nvSpPr>
          <p:cNvPr id="12" name="文字方塊 11">
            <a:extLst>
              <a:ext uri="{FF2B5EF4-FFF2-40B4-BE49-F238E27FC236}">
                <a16:creationId xmlns:a16="http://schemas.microsoft.com/office/drawing/2014/main" id="{A808D20E-8133-D540-9C89-FA051FEEBB6A}"/>
              </a:ext>
            </a:extLst>
          </p:cNvPr>
          <p:cNvSpPr txBox="1"/>
          <p:nvPr/>
        </p:nvSpPr>
        <p:spPr>
          <a:xfrm>
            <a:off x="8005198" y="4519849"/>
            <a:ext cx="3701698" cy="1200329"/>
          </a:xfrm>
          <a:prstGeom prst="rect">
            <a:avLst/>
          </a:prstGeom>
          <a:noFill/>
        </p:spPr>
        <p:txBody>
          <a:bodyPr wrap="square" rtlCol="0">
            <a:spAutoFit/>
          </a:bodyPr>
          <a:lstStyle/>
          <a:p>
            <a:r>
              <a:rPr lang="en" altLang="zh-TW" dirty="0"/>
              <a:t/>
            </a:r>
            <a:br>
              <a:rPr lang="en" altLang="zh-TW" dirty="0"/>
            </a:br>
            <a:r>
              <a:rPr lang="en" altLang="zh-TW" dirty="0"/>
              <a:t>My residual plots are all pretty much the same considering my scores were all around the same as well.</a:t>
            </a:r>
            <a:endParaRPr kumimoji="1" lang="zh-TW" altLang="en-US" dirty="0"/>
          </a:p>
        </p:txBody>
      </p:sp>
    </p:spTree>
    <p:extLst>
      <p:ext uri="{BB962C8B-B14F-4D97-AF65-F5344CB8AC3E}">
        <p14:creationId xmlns:p14="http://schemas.microsoft.com/office/powerpoint/2010/main" val="2919252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0CCD9F3-794E-F840-944F-33B89EA49BB3}"/>
              </a:ext>
            </a:extLst>
          </p:cNvPr>
          <p:cNvSpPr>
            <a:spLocks noGrp="1"/>
          </p:cNvSpPr>
          <p:nvPr>
            <p:ph type="title"/>
          </p:nvPr>
        </p:nvSpPr>
        <p:spPr>
          <a:xfrm>
            <a:off x="1600200" y="359228"/>
            <a:ext cx="9144000" cy="1143000"/>
          </a:xfrm>
        </p:spPr>
        <p:txBody>
          <a:bodyPr/>
          <a:lstStyle/>
          <a:p>
            <a:r>
              <a:rPr lang="en" altLang="zh-TW" b="1" cap="none" dirty="0"/>
              <a:t>Regression Models Summary</a:t>
            </a:r>
            <a:r>
              <a:rPr lang="en" altLang="zh-TW" b="1" dirty="0"/>
              <a:t/>
            </a:r>
            <a:br>
              <a:rPr lang="en" altLang="zh-TW" b="1" dirty="0"/>
            </a:br>
            <a:endParaRPr kumimoji="1" lang="zh-TW" altLang="en-US" dirty="0"/>
          </a:p>
        </p:txBody>
      </p:sp>
      <p:sp>
        <p:nvSpPr>
          <p:cNvPr id="3" name="內容版面配置區 2">
            <a:extLst>
              <a:ext uri="{FF2B5EF4-FFF2-40B4-BE49-F238E27FC236}">
                <a16:creationId xmlns:a16="http://schemas.microsoft.com/office/drawing/2014/main" id="{3745598E-C13F-9648-9A13-645F50216586}"/>
              </a:ext>
            </a:extLst>
          </p:cNvPr>
          <p:cNvSpPr>
            <a:spLocks noGrp="1"/>
          </p:cNvSpPr>
          <p:nvPr>
            <p:ph idx="1"/>
          </p:nvPr>
        </p:nvSpPr>
        <p:spPr/>
        <p:txBody>
          <a:bodyPr/>
          <a:lstStyle/>
          <a:p>
            <a:r>
              <a:rPr lang="en" altLang="zh-TW" dirty="0"/>
              <a:t>All four of the models are scoring around the same with a score of about 0.45.</a:t>
            </a:r>
          </a:p>
          <a:p>
            <a:r>
              <a:rPr lang="en" altLang="zh-TW" dirty="0"/>
              <a:t>The ridge regression model makes the most sense intuitively because it is weighting the statistical categories uniformly rather than putting a heavy weight on just one or two categories like the linear regression did.</a:t>
            </a:r>
          </a:p>
          <a:p>
            <a:r>
              <a:rPr lang="en" altLang="zh-TW" dirty="0"/>
              <a:t>Also the Ridge handles the multicollinearity of my dataset a lot better than the Lasso does. The ridge weights all the categories appropriately while the Lasso completely zeroes out 15% my predictors, many of which are important to consider when predicting salary.</a:t>
            </a:r>
          </a:p>
          <a:p>
            <a:endParaRPr kumimoji="1" lang="zh-TW" altLang="en-US" dirty="0"/>
          </a:p>
        </p:txBody>
      </p:sp>
      <p:sp>
        <p:nvSpPr>
          <p:cNvPr id="4" name="圓角矩形 3">
            <a:extLst>
              <a:ext uri="{FF2B5EF4-FFF2-40B4-BE49-F238E27FC236}">
                <a16:creationId xmlns:a16="http://schemas.microsoft.com/office/drawing/2014/main" id="{54FC8174-633F-AD45-8430-9968E42E4ED1}"/>
              </a:ext>
            </a:extLst>
          </p:cNvPr>
          <p:cNvSpPr/>
          <p:nvPr/>
        </p:nvSpPr>
        <p:spPr>
          <a:xfrm>
            <a:off x="1408091" y="5241701"/>
            <a:ext cx="9144000" cy="93049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zh-TW" altLang="en-US" dirty="0"/>
              <a:t/>
            </a:r>
            <a:br>
              <a:rPr lang="zh-TW" altLang="en-US" dirty="0"/>
            </a:br>
            <a:endParaRPr lang="zh-TW" altLang="en-US" dirty="0"/>
          </a:p>
          <a:p>
            <a:pPr algn="ctr"/>
            <a:r>
              <a:rPr lang="zh-TW" altLang="en-US" b="1" dirty="0"/>
              <a:t>因此總結我最後用 </a:t>
            </a:r>
            <a:r>
              <a:rPr lang="en" altLang="zh-TW" b="1" dirty="0"/>
              <a:t>ridge regression model </a:t>
            </a:r>
            <a:r>
              <a:rPr lang="zh-TW" altLang="en-US" b="1" dirty="0"/>
              <a:t>來預測球員的薪水</a:t>
            </a:r>
          </a:p>
          <a:p>
            <a:pPr algn="ctr"/>
            <a:endParaRPr kumimoji="1" lang="zh-TW" altLang="en-US" dirty="0"/>
          </a:p>
        </p:txBody>
      </p:sp>
    </p:spTree>
    <p:extLst>
      <p:ext uri="{BB962C8B-B14F-4D97-AF65-F5344CB8AC3E}">
        <p14:creationId xmlns:p14="http://schemas.microsoft.com/office/powerpoint/2010/main" val="1524356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F6FBCFD-D317-5946-808F-2893D2B6A3B7}"/>
              </a:ext>
            </a:extLst>
          </p:cNvPr>
          <p:cNvSpPr>
            <a:spLocks noGrp="1"/>
          </p:cNvSpPr>
          <p:nvPr>
            <p:ph type="title"/>
          </p:nvPr>
        </p:nvSpPr>
        <p:spPr>
          <a:xfrm>
            <a:off x="1153886" y="217714"/>
            <a:ext cx="10208654" cy="1143000"/>
          </a:xfrm>
        </p:spPr>
        <p:txBody>
          <a:bodyPr>
            <a:normAutofit fontScale="90000"/>
          </a:bodyPr>
          <a:lstStyle/>
          <a:p>
            <a:r>
              <a:rPr lang="zh-TW" altLang="en-US" b="1" dirty="0"/>
              <a:t>現在來看用模型預測出來薪水被高估以及被低估的球員</a:t>
            </a:r>
            <a:br>
              <a:rPr lang="zh-TW" altLang="en-US" b="1" dirty="0"/>
            </a:br>
            <a:endParaRPr kumimoji="1" lang="zh-TW" altLang="en-US" dirty="0"/>
          </a:p>
        </p:txBody>
      </p:sp>
      <p:pic>
        <p:nvPicPr>
          <p:cNvPr id="5" name="內容版面配置區 4">
            <a:extLst>
              <a:ext uri="{FF2B5EF4-FFF2-40B4-BE49-F238E27FC236}">
                <a16:creationId xmlns:a16="http://schemas.microsoft.com/office/drawing/2014/main" id="{D89934B7-FBAA-F946-9400-CB76736B2F7E}"/>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00507" y="1239813"/>
            <a:ext cx="4572000" cy="5160987"/>
          </a:xfrm>
        </p:spPr>
      </p:pic>
      <p:pic>
        <p:nvPicPr>
          <p:cNvPr id="7" name="圖片 6">
            <a:extLst>
              <a:ext uri="{FF2B5EF4-FFF2-40B4-BE49-F238E27FC236}">
                <a16:creationId xmlns:a16="http://schemas.microsoft.com/office/drawing/2014/main" id="{B26E2BC7-0D31-FB48-963D-4778F7B562D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48154" y="1239812"/>
            <a:ext cx="4693828" cy="5160986"/>
          </a:xfrm>
          <a:prstGeom prst="rect">
            <a:avLst/>
          </a:prstGeom>
        </p:spPr>
      </p:pic>
      <p:sp>
        <p:nvSpPr>
          <p:cNvPr id="8" name="文字方塊 7">
            <a:extLst>
              <a:ext uri="{FF2B5EF4-FFF2-40B4-BE49-F238E27FC236}">
                <a16:creationId xmlns:a16="http://schemas.microsoft.com/office/drawing/2014/main" id="{A67B11E8-15D4-3E48-815B-A3D6C75C5CBA}"/>
              </a:ext>
            </a:extLst>
          </p:cNvPr>
          <p:cNvSpPr txBox="1"/>
          <p:nvPr/>
        </p:nvSpPr>
        <p:spPr>
          <a:xfrm>
            <a:off x="9717629" y="1859339"/>
            <a:ext cx="2173864" cy="3416320"/>
          </a:xfrm>
          <a:prstGeom prst="rect">
            <a:avLst/>
          </a:prstGeom>
          <a:noFill/>
        </p:spPr>
        <p:txBody>
          <a:bodyPr wrap="square" rtlCol="0">
            <a:spAutoFit/>
          </a:bodyPr>
          <a:lstStyle/>
          <a:p>
            <a:r>
              <a:rPr lang="en" altLang="zh-TW" dirty="0"/>
              <a:t>Model is performing most accurately on the players who are new to the NBA.</a:t>
            </a:r>
          </a:p>
          <a:p>
            <a:r>
              <a:rPr lang="en" altLang="zh-TW" dirty="0"/>
              <a:t>Model is least accurate at predicting salary for players who have been in the NBA for many years and can be considered "super stars"</a:t>
            </a:r>
          </a:p>
        </p:txBody>
      </p:sp>
    </p:spTree>
    <p:extLst>
      <p:ext uri="{BB962C8B-B14F-4D97-AF65-F5344CB8AC3E}">
        <p14:creationId xmlns:p14="http://schemas.microsoft.com/office/powerpoint/2010/main" val="4032252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AAB54F7-E91C-E44F-991C-6ED595D1778A}"/>
              </a:ext>
            </a:extLst>
          </p:cNvPr>
          <p:cNvSpPr>
            <a:spLocks noGrp="1"/>
          </p:cNvSpPr>
          <p:nvPr>
            <p:ph type="title"/>
          </p:nvPr>
        </p:nvSpPr>
        <p:spPr>
          <a:xfrm>
            <a:off x="746975" y="376707"/>
            <a:ext cx="10002592" cy="1143000"/>
          </a:xfrm>
        </p:spPr>
        <p:txBody>
          <a:bodyPr>
            <a:normAutofit fontScale="90000"/>
          </a:bodyPr>
          <a:lstStyle/>
          <a:p>
            <a:r>
              <a:rPr lang="zh-TW" altLang="en-US" b="1" dirty="0"/>
              <a:t>現在我們就可以將一個球員的球場數據輸入到模型裡面 讓模型根據他的表現來預測薪水了</a:t>
            </a:r>
            <a:br>
              <a:rPr lang="zh-TW" altLang="en-US" b="1" dirty="0"/>
            </a:br>
            <a:endParaRPr kumimoji="1" lang="zh-TW" altLang="en-US" dirty="0"/>
          </a:p>
        </p:txBody>
      </p:sp>
      <p:pic>
        <p:nvPicPr>
          <p:cNvPr id="5" name="內容版面配置區 4">
            <a:extLst>
              <a:ext uri="{FF2B5EF4-FFF2-40B4-BE49-F238E27FC236}">
                <a16:creationId xmlns:a16="http://schemas.microsoft.com/office/drawing/2014/main" id="{8B070429-9C5D-E444-B09F-909BFF8B27A8}"/>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397901" y="1075390"/>
            <a:ext cx="5371422" cy="2661731"/>
          </a:xfrm>
        </p:spPr>
      </p:pic>
      <p:pic>
        <p:nvPicPr>
          <p:cNvPr id="7" name="圖片 6">
            <a:extLst>
              <a:ext uri="{FF2B5EF4-FFF2-40B4-BE49-F238E27FC236}">
                <a16:creationId xmlns:a16="http://schemas.microsoft.com/office/drawing/2014/main" id="{5DE6885D-871D-9D47-9DF8-D01C228EA3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9734" y="3737121"/>
            <a:ext cx="6529589" cy="2508542"/>
          </a:xfrm>
          <a:prstGeom prst="rect">
            <a:avLst/>
          </a:prstGeom>
        </p:spPr>
      </p:pic>
      <p:sp>
        <p:nvSpPr>
          <p:cNvPr id="8" name="圓角矩形 7">
            <a:extLst>
              <a:ext uri="{FF2B5EF4-FFF2-40B4-BE49-F238E27FC236}">
                <a16:creationId xmlns:a16="http://schemas.microsoft.com/office/drawing/2014/main" id="{D835EE11-11CE-234D-8D24-2787BE84348E}"/>
              </a:ext>
            </a:extLst>
          </p:cNvPr>
          <p:cNvSpPr/>
          <p:nvPr/>
        </p:nvSpPr>
        <p:spPr>
          <a:xfrm>
            <a:off x="8158482" y="3737121"/>
            <a:ext cx="3271234" cy="250854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5786213.98420902</a:t>
            </a:r>
          </a:p>
          <a:p>
            <a:pPr algn="ctr"/>
            <a:r>
              <a:rPr lang="zh-TW" altLang="en-US" sz="2400" dirty="0"/>
              <a:t>是透過模型預測出來</a:t>
            </a:r>
            <a:endParaRPr lang="en-US" altLang="zh-TW" sz="2400" dirty="0"/>
          </a:p>
          <a:p>
            <a:pPr algn="ctr"/>
            <a:r>
              <a:rPr lang="zh-TW" altLang="en-US" sz="2400" dirty="0"/>
              <a:t>球員的薪水</a:t>
            </a:r>
            <a:endParaRPr kumimoji="1" lang="zh-TW" altLang="en-US" dirty="0"/>
          </a:p>
        </p:txBody>
      </p:sp>
    </p:spTree>
    <p:extLst>
      <p:ext uri="{BB962C8B-B14F-4D97-AF65-F5344CB8AC3E}">
        <p14:creationId xmlns:p14="http://schemas.microsoft.com/office/powerpoint/2010/main" val="15374868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70C9F97-8C12-C141-BFCB-24DFD1C40A52}"/>
              </a:ext>
            </a:extLst>
          </p:cNvPr>
          <p:cNvSpPr>
            <a:spLocks noGrp="1"/>
          </p:cNvSpPr>
          <p:nvPr>
            <p:ph type="ctrTitle"/>
          </p:nvPr>
        </p:nvSpPr>
        <p:spPr>
          <a:xfrm>
            <a:off x="838200" y="2308860"/>
            <a:ext cx="10515600" cy="2240280"/>
          </a:xfrm>
        </p:spPr>
        <p:txBody>
          <a:bodyPr/>
          <a:lstStyle/>
          <a:p>
            <a:r>
              <a:rPr lang="en" altLang="zh-TW" sz="4800" cap="none" dirty="0"/>
              <a:t>Social Power</a:t>
            </a:r>
            <a:r>
              <a:rPr lang="en" altLang="zh-TW" dirty="0"/>
              <a:t/>
            </a:r>
            <a:br>
              <a:rPr lang="en" altLang="zh-TW" dirty="0"/>
            </a:br>
            <a:endParaRPr kumimoji="1" lang="zh-TW" altLang="en-US" dirty="0"/>
          </a:p>
        </p:txBody>
      </p:sp>
    </p:spTree>
    <p:extLst>
      <p:ext uri="{BB962C8B-B14F-4D97-AF65-F5344CB8AC3E}">
        <p14:creationId xmlns:p14="http://schemas.microsoft.com/office/powerpoint/2010/main" val="2375038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09A84DE-830A-044F-A141-999584BC2CE3}"/>
              </a:ext>
            </a:extLst>
          </p:cNvPr>
          <p:cNvSpPr>
            <a:spLocks noGrp="1"/>
          </p:cNvSpPr>
          <p:nvPr>
            <p:ph type="title"/>
          </p:nvPr>
        </p:nvSpPr>
        <p:spPr/>
        <p:txBody>
          <a:bodyPr/>
          <a:lstStyle/>
          <a:p>
            <a:r>
              <a:rPr lang="en-US" altLang="zh-TW" cap="none" dirty="0"/>
              <a:t>Social Media And Sales</a:t>
            </a:r>
            <a:endParaRPr kumimoji="1" lang="zh-TW" altLang="en-US" cap="none" dirty="0"/>
          </a:p>
        </p:txBody>
      </p:sp>
      <p:sp>
        <p:nvSpPr>
          <p:cNvPr id="3" name="內容版面配置區 2">
            <a:extLst>
              <a:ext uri="{FF2B5EF4-FFF2-40B4-BE49-F238E27FC236}">
                <a16:creationId xmlns:a16="http://schemas.microsoft.com/office/drawing/2014/main" id="{47F60FEC-6E6B-E842-AAA0-013DC3D28564}"/>
              </a:ext>
            </a:extLst>
          </p:cNvPr>
          <p:cNvSpPr>
            <a:spLocks noGrp="1"/>
          </p:cNvSpPr>
          <p:nvPr>
            <p:ph idx="1"/>
          </p:nvPr>
        </p:nvSpPr>
        <p:spPr/>
        <p:txBody>
          <a:bodyPr/>
          <a:lstStyle/>
          <a:p>
            <a:r>
              <a:rPr lang="zh-TW" altLang="en-US" sz="2400" dirty="0"/>
              <a:t>目的</a:t>
            </a:r>
            <a:r>
              <a:rPr lang="en-US" altLang="zh-TW" sz="2400" dirty="0"/>
              <a:t>:</a:t>
            </a:r>
            <a:r>
              <a:rPr lang="zh-TW" altLang="en-US" sz="2400" dirty="0"/>
              <a:t>探討社群</a:t>
            </a:r>
            <a:r>
              <a:rPr lang="en-US" altLang="zh-TW" sz="2400" dirty="0"/>
              <a:t>(</a:t>
            </a:r>
            <a:r>
              <a:rPr lang="zh-TW" altLang="en-US" sz="2400" dirty="0"/>
              <a:t>以</a:t>
            </a:r>
            <a:r>
              <a:rPr lang="en-US" altLang="zh-TW" sz="2400" dirty="0"/>
              <a:t>Reddit</a:t>
            </a:r>
            <a:r>
              <a:rPr lang="zh-TW" altLang="en-US" sz="2400" dirty="0"/>
              <a:t>為例</a:t>
            </a:r>
            <a:r>
              <a:rPr lang="en-US" altLang="zh-TW" sz="2400" dirty="0"/>
              <a:t>)</a:t>
            </a:r>
            <a:r>
              <a:rPr lang="zh-TW" altLang="en-US" sz="2400" dirty="0"/>
              <a:t>與球隊銷售之間的關係</a:t>
            </a:r>
            <a:endParaRPr lang="en-US" altLang="zh-TW" sz="2400" dirty="0"/>
          </a:p>
          <a:p>
            <a:r>
              <a:rPr lang="en-US" altLang="zh-TW" sz="2400" dirty="0"/>
              <a:t>Part 1:Reddit</a:t>
            </a:r>
            <a:r>
              <a:rPr lang="zh-TW" altLang="en-US" sz="2400" dirty="0"/>
              <a:t>數據預測觀眾人數</a:t>
            </a:r>
            <a:endParaRPr lang="en-US" altLang="zh-TW" sz="2400" dirty="0"/>
          </a:p>
          <a:p>
            <a:r>
              <a:rPr lang="en-US" altLang="zh-TW" sz="2400" dirty="0"/>
              <a:t>Part 2:</a:t>
            </a:r>
            <a:r>
              <a:rPr lang="zh-TW" altLang="en-US" sz="2400" dirty="0"/>
              <a:t>貼文情緒分析</a:t>
            </a:r>
            <a:endParaRPr lang="en-US" altLang="zh-TW" sz="2400" dirty="0"/>
          </a:p>
          <a:p>
            <a:r>
              <a:rPr lang="en-US" altLang="zh-TW" sz="2400" dirty="0"/>
              <a:t>Part 3:</a:t>
            </a:r>
            <a:r>
              <a:rPr lang="zh-TW" altLang="en-US" sz="2400" dirty="0"/>
              <a:t>球迷習慣分析</a:t>
            </a:r>
          </a:p>
          <a:p>
            <a:endParaRPr kumimoji="1" lang="zh-TW" altLang="en-US" sz="2800" dirty="0"/>
          </a:p>
        </p:txBody>
      </p:sp>
    </p:spTree>
    <p:extLst>
      <p:ext uri="{BB962C8B-B14F-4D97-AF65-F5344CB8AC3E}">
        <p14:creationId xmlns:p14="http://schemas.microsoft.com/office/powerpoint/2010/main" val="1584217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523999" y="457200"/>
            <a:ext cx="10137913" cy="1143000"/>
          </a:xfrm>
        </p:spPr>
        <p:txBody>
          <a:bodyPr rtlCol="0">
            <a:normAutofit/>
          </a:bodyPr>
          <a:lstStyle/>
          <a:p>
            <a:r>
              <a:rPr lang="zh-TW" altLang="en-US" sz="3200" dirty="0"/>
              <a:t>我們的目標是讓</a:t>
            </a:r>
            <a:r>
              <a:rPr lang="en" altLang="zh-TW" sz="3200" dirty="0"/>
              <a:t>NBA</a:t>
            </a:r>
            <a:r>
              <a:rPr lang="zh-CN" altLang="en-US" sz="3200" dirty="0"/>
              <a:t>球隊的收益達到最大</a:t>
            </a:r>
            <a:endParaRPr lang="zh-TW" altLang="en-US" sz="3200" dirty="0">
              <a:latin typeface="新細明體" panose="02020500000000000000" pitchFamily="18" charset="-120"/>
              <a:ea typeface="微軟正黑體" panose="020B0604030504040204" pitchFamily="34" charset="-120"/>
              <a:sym typeface="新細明體" panose="02020500000000000000" pitchFamily="18" charset="-120"/>
            </a:endParaRPr>
          </a:p>
        </p:txBody>
      </p:sp>
      <p:sp>
        <p:nvSpPr>
          <p:cNvPr id="3" name="內容預留位置 2"/>
          <p:cNvSpPr>
            <a:spLocks noGrp="1"/>
          </p:cNvSpPr>
          <p:nvPr>
            <p:ph idx="1"/>
          </p:nvPr>
        </p:nvSpPr>
        <p:spPr/>
        <p:txBody>
          <a:bodyPr rtlCol="0"/>
          <a:lstStyle/>
          <a:p>
            <a:r>
              <a:rPr lang="en" altLang="zh-TW" dirty="0"/>
              <a:t>Player Performance </a:t>
            </a:r>
            <a:r>
              <a:rPr lang="zh-TW" altLang="en-US" dirty="0"/>
              <a:t>的分析</a:t>
            </a:r>
            <a:endParaRPr lang="en-US" altLang="zh-TW" dirty="0"/>
          </a:p>
          <a:p>
            <a:r>
              <a:rPr lang="en" altLang="zh-TW" dirty="0"/>
              <a:t>Player Salary</a:t>
            </a:r>
            <a:r>
              <a:rPr lang="zh-TW" altLang="en-US" dirty="0"/>
              <a:t>的分析</a:t>
            </a:r>
          </a:p>
          <a:p>
            <a:r>
              <a:rPr lang="en" altLang="zh-TW" dirty="0"/>
              <a:t>Player Social Power</a:t>
            </a:r>
            <a:r>
              <a:rPr lang="zh-TW" altLang="en-US" dirty="0"/>
              <a:t>的分析</a:t>
            </a:r>
            <a:endParaRPr lang="en-US" altLang="zh-TW" dirty="0"/>
          </a:p>
          <a:p>
            <a:r>
              <a:rPr lang="en" altLang="zh-TW" dirty="0"/>
              <a:t>NBA ticket Price</a:t>
            </a:r>
            <a:r>
              <a:rPr lang="zh-TW" altLang="en-US" dirty="0"/>
              <a:t>的分析</a:t>
            </a:r>
            <a:endParaRPr lang="zh-TW" altLang="en-US" dirty="0">
              <a:latin typeface="新細明體" panose="02020500000000000000" pitchFamily="18" charset="-120"/>
              <a:ea typeface="微軟正黑體" panose="020B0604030504040204" pitchFamily="34" charset="-120"/>
              <a:sym typeface="新細明體" panose="02020500000000000000" pitchFamily="18" charset="-120"/>
            </a:endParaRPr>
          </a:p>
        </p:txBody>
      </p:sp>
    </p:spTree>
    <p:extLst>
      <p:ext uri="{BB962C8B-B14F-4D97-AF65-F5344CB8AC3E}">
        <p14:creationId xmlns:p14="http://schemas.microsoft.com/office/powerpoint/2010/main" val="2836970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p:cNvPicPr/>
          <p:nvPr/>
        </p:nvPicPr>
        <p:blipFill>
          <a:blip r:embed="rId2"/>
          <a:stretch>
            <a:fillRect/>
          </a:stretch>
        </p:blipFill>
        <p:spPr>
          <a:xfrm>
            <a:off x="955791" y="1037683"/>
            <a:ext cx="7605447" cy="4733031"/>
          </a:xfrm>
          <a:prstGeom prst="rect">
            <a:avLst/>
          </a:prstGeom>
        </p:spPr>
      </p:pic>
      <p:sp>
        <p:nvSpPr>
          <p:cNvPr id="4" name="文字方塊 3">
            <a:extLst>
              <a:ext uri="{FF2B5EF4-FFF2-40B4-BE49-F238E27FC236}">
                <a16:creationId xmlns:a16="http://schemas.microsoft.com/office/drawing/2014/main" id="{C558F177-1F86-A44F-B678-9DD45828A358}"/>
              </a:ext>
            </a:extLst>
          </p:cNvPr>
          <p:cNvSpPr txBox="1"/>
          <p:nvPr/>
        </p:nvSpPr>
        <p:spPr>
          <a:xfrm>
            <a:off x="1690254" y="6002134"/>
            <a:ext cx="7705060" cy="369332"/>
          </a:xfrm>
          <a:prstGeom prst="rect">
            <a:avLst/>
          </a:prstGeom>
          <a:noFill/>
        </p:spPr>
        <p:txBody>
          <a:bodyPr wrap="square" rtlCol="0">
            <a:spAutoFit/>
          </a:bodyPr>
          <a:lstStyle/>
          <a:p>
            <a:r>
              <a:rPr lang="zh-TW" altLang="en-US" dirty="0" smtClean="0"/>
              <a:t>各隊讚數、回文數與上座率關係圖</a:t>
            </a:r>
            <a:r>
              <a:rPr lang="en-US" altLang="zh-TW" dirty="0" smtClean="0"/>
              <a:t>(2018-2019</a:t>
            </a:r>
            <a:r>
              <a:rPr lang="zh-TW" altLang="en-US" dirty="0"/>
              <a:t>球季</a:t>
            </a:r>
            <a:r>
              <a:rPr lang="en-US" altLang="zh-TW" dirty="0"/>
              <a:t>)</a:t>
            </a:r>
            <a:endParaRPr kumimoji="1" lang="zh-TW" altLang="en-US" dirty="0"/>
          </a:p>
        </p:txBody>
      </p:sp>
      <p:sp>
        <p:nvSpPr>
          <p:cNvPr id="5" name="圓角矩形 4">
            <a:extLst>
              <a:ext uri="{FF2B5EF4-FFF2-40B4-BE49-F238E27FC236}">
                <a16:creationId xmlns:a16="http://schemas.microsoft.com/office/drawing/2014/main" id="{D835EE11-11CE-234D-8D24-2787BE84348E}"/>
              </a:ext>
            </a:extLst>
          </p:cNvPr>
          <p:cNvSpPr/>
          <p:nvPr/>
        </p:nvSpPr>
        <p:spPr>
          <a:xfrm>
            <a:off x="9236364" y="5246255"/>
            <a:ext cx="2650836" cy="104891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400" dirty="0" smtClean="0"/>
              <a:t>讚數、回文數和上座率成正相關</a:t>
            </a:r>
            <a:endParaRPr lang="en-US" altLang="zh-TW" sz="2400" dirty="0"/>
          </a:p>
        </p:txBody>
      </p:sp>
      <p:sp>
        <p:nvSpPr>
          <p:cNvPr id="6" name="標題 1">
            <a:extLst>
              <a:ext uri="{FF2B5EF4-FFF2-40B4-BE49-F238E27FC236}">
                <a16:creationId xmlns:a16="http://schemas.microsoft.com/office/drawing/2014/main" id="{963B10C5-4E92-B74B-83C6-EF6DCA8A994B}"/>
              </a:ext>
            </a:extLst>
          </p:cNvPr>
          <p:cNvSpPr>
            <a:spLocks noGrp="1"/>
          </p:cNvSpPr>
          <p:nvPr>
            <p:ph type="title"/>
          </p:nvPr>
        </p:nvSpPr>
        <p:spPr>
          <a:xfrm>
            <a:off x="1265382" y="0"/>
            <a:ext cx="9144000" cy="1143000"/>
          </a:xfrm>
        </p:spPr>
        <p:txBody>
          <a:bodyPr/>
          <a:lstStyle/>
          <a:p>
            <a:r>
              <a:rPr lang="en-US" altLang="zh-TW" cap="none" dirty="0" smtClean="0"/>
              <a:t>PART1-Reddit</a:t>
            </a:r>
            <a:r>
              <a:rPr lang="zh-TW" altLang="en-US" cap="none" dirty="0"/>
              <a:t>數據預測觀眾人數</a:t>
            </a:r>
            <a:endParaRPr kumimoji="1" lang="zh-TW" altLang="en-US" cap="none" dirty="0"/>
          </a:p>
        </p:txBody>
      </p:sp>
    </p:spTree>
    <p:extLst>
      <p:ext uri="{BB962C8B-B14F-4D97-AF65-F5344CB8AC3E}">
        <p14:creationId xmlns:p14="http://schemas.microsoft.com/office/powerpoint/2010/main" val="1112689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p:cNvPicPr>
            <a:picLocks noChangeAspect="1"/>
          </p:cNvPicPr>
          <p:nvPr/>
        </p:nvPicPr>
        <p:blipFill>
          <a:blip r:embed="rId2"/>
          <a:stretch>
            <a:fillRect/>
          </a:stretch>
        </p:blipFill>
        <p:spPr>
          <a:xfrm>
            <a:off x="1186887" y="720072"/>
            <a:ext cx="7070422" cy="4580324"/>
          </a:xfrm>
          <a:prstGeom prst="rect">
            <a:avLst/>
          </a:prstGeom>
        </p:spPr>
      </p:pic>
      <p:sp>
        <p:nvSpPr>
          <p:cNvPr id="4" name="文字方塊 3">
            <a:extLst>
              <a:ext uri="{FF2B5EF4-FFF2-40B4-BE49-F238E27FC236}">
                <a16:creationId xmlns:a16="http://schemas.microsoft.com/office/drawing/2014/main" id="{C558F177-1F86-A44F-B678-9DD45828A358}"/>
              </a:ext>
            </a:extLst>
          </p:cNvPr>
          <p:cNvSpPr txBox="1"/>
          <p:nvPr/>
        </p:nvSpPr>
        <p:spPr>
          <a:xfrm>
            <a:off x="1644073" y="5688098"/>
            <a:ext cx="7705060" cy="369332"/>
          </a:xfrm>
          <a:prstGeom prst="rect">
            <a:avLst/>
          </a:prstGeom>
          <a:noFill/>
        </p:spPr>
        <p:txBody>
          <a:bodyPr wrap="square" rtlCol="0">
            <a:spAutoFit/>
          </a:bodyPr>
          <a:lstStyle/>
          <a:p>
            <a:r>
              <a:rPr lang="en-US" altLang="zh-TW" dirty="0"/>
              <a:t>polynomial regression(2018-2019</a:t>
            </a:r>
            <a:r>
              <a:rPr lang="zh-TW" altLang="en-US" dirty="0"/>
              <a:t>球季</a:t>
            </a:r>
            <a:r>
              <a:rPr lang="en-US" altLang="zh-TW" dirty="0"/>
              <a:t>)</a:t>
            </a:r>
            <a:endParaRPr kumimoji="1" lang="zh-TW" altLang="en-US" dirty="0"/>
          </a:p>
        </p:txBody>
      </p:sp>
    </p:spTree>
    <p:extLst>
      <p:ext uri="{BB962C8B-B14F-4D97-AF65-F5344CB8AC3E}">
        <p14:creationId xmlns:p14="http://schemas.microsoft.com/office/powerpoint/2010/main" val="1237772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1">
            <a:extLst>
              <a:ext uri="{FF2B5EF4-FFF2-40B4-BE49-F238E27FC236}">
                <a16:creationId xmlns:a16="http://schemas.microsoft.com/office/drawing/2014/main" id="{963B10C5-4E92-B74B-83C6-EF6DCA8A994B}"/>
              </a:ext>
            </a:extLst>
          </p:cNvPr>
          <p:cNvSpPr>
            <a:spLocks noGrp="1"/>
          </p:cNvSpPr>
          <p:nvPr>
            <p:ph type="title"/>
          </p:nvPr>
        </p:nvSpPr>
        <p:spPr>
          <a:xfrm>
            <a:off x="1524000" y="55820"/>
            <a:ext cx="9144000" cy="1143000"/>
          </a:xfrm>
        </p:spPr>
        <p:txBody>
          <a:bodyPr/>
          <a:lstStyle/>
          <a:p>
            <a:r>
              <a:rPr lang="en-US" altLang="zh-TW" dirty="0" smtClean="0"/>
              <a:t>PART2-</a:t>
            </a:r>
            <a:r>
              <a:rPr lang="zh-TW" altLang="en-US" dirty="0" smtClean="0"/>
              <a:t>文章</a:t>
            </a:r>
            <a:r>
              <a:rPr lang="zh-TW" altLang="en-US" dirty="0"/>
              <a:t>情緒分析</a:t>
            </a:r>
            <a:endParaRPr kumimoji="1" lang="zh-TW" altLang="en-US" cap="none" dirty="0"/>
          </a:p>
        </p:txBody>
      </p:sp>
      <p:pic>
        <p:nvPicPr>
          <p:cNvPr id="6" name="內容版面配置區 3">
            <a:extLst>
              <a:ext uri="{FF2B5EF4-FFF2-40B4-BE49-F238E27FC236}">
                <a16:creationId xmlns:a16="http://schemas.microsoft.com/office/drawing/2014/main" id="{ED866F45-A4F5-4C46-80E3-BEBB1E66C80F}"/>
              </a:ext>
            </a:extLst>
          </p:cNvPr>
          <p:cNvPicPr>
            <a:picLocks/>
          </p:cNvPicPr>
          <p:nvPr/>
        </p:nvPicPr>
        <p:blipFill>
          <a:blip r:embed="rId2"/>
          <a:stretch>
            <a:fillRect/>
          </a:stretch>
        </p:blipFill>
        <p:spPr>
          <a:xfrm>
            <a:off x="1524000" y="1305089"/>
            <a:ext cx="6547114" cy="4415285"/>
          </a:xfrm>
          <a:prstGeom prst="rect">
            <a:avLst/>
          </a:prstGeom>
        </p:spPr>
      </p:pic>
      <p:sp>
        <p:nvSpPr>
          <p:cNvPr id="7" name="文字方塊 6">
            <a:extLst>
              <a:ext uri="{FF2B5EF4-FFF2-40B4-BE49-F238E27FC236}">
                <a16:creationId xmlns:a16="http://schemas.microsoft.com/office/drawing/2014/main" id="{C558F177-1F86-A44F-B678-9DD45828A358}"/>
              </a:ext>
            </a:extLst>
          </p:cNvPr>
          <p:cNvSpPr txBox="1"/>
          <p:nvPr/>
        </p:nvSpPr>
        <p:spPr>
          <a:xfrm>
            <a:off x="1524000" y="5826643"/>
            <a:ext cx="7705060" cy="369332"/>
          </a:xfrm>
          <a:prstGeom prst="rect">
            <a:avLst/>
          </a:prstGeom>
          <a:noFill/>
        </p:spPr>
        <p:txBody>
          <a:bodyPr wrap="square" rtlCol="0">
            <a:spAutoFit/>
          </a:bodyPr>
          <a:lstStyle/>
          <a:p>
            <a:r>
              <a:rPr lang="zh-TW" altLang="en-US" dirty="0"/>
              <a:t>各隊情緒分數分布圖</a:t>
            </a:r>
            <a:r>
              <a:rPr lang="en-US" altLang="zh-TW" dirty="0"/>
              <a:t>(2018-2019</a:t>
            </a:r>
            <a:r>
              <a:rPr lang="zh-TW" altLang="en-US" dirty="0"/>
              <a:t>球季</a:t>
            </a:r>
            <a:r>
              <a:rPr lang="en-US" altLang="zh-TW" dirty="0"/>
              <a:t>)</a:t>
            </a:r>
            <a:endParaRPr kumimoji="1" lang="zh-TW" altLang="en-US" dirty="0"/>
          </a:p>
        </p:txBody>
      </p:sp>
    </p:spTree>
    <p:extLst>
      <p:ext uri="{BB962C8B-B14F-4D97-AF65-F5344CB8AC3E}">
        <p14:creationId xmlns:p14="http://schemas.microsoft.com/office/powerpoint/2010/main" val="3866006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方塊 2">
            <a:extLst>
              <a:ext uri="{FF2B5EF4-FFF2-40B4-BE49-F238E27FC236}">
                <a16:creationId xmlns:a16="http://schemas.microsoft.com/office/drawing/2014/main" id="{C558F177-1F86-A44F-B678-9DD45828A358}"/>
              </a:ext>
            </a:extLst>
          </p:cNvPr>
          <p:cNvSpPr txBox="1"/>
          <p:nvPr/>
        </p:nvSpPr>
        <p:spPr>
          <a:xfrm>
            <a:off x="1043709" y="5494134"/>
            <a:ext cx="7705060" cy="369332"/>
          </a:xfrm>
          <a:prstGeom prst="rect">
            <a:avLst/>
          </a:prstGeom>
          <a:noFill/>
        </p:spPr>
        <p:txBody>
          <a:bodyPr wrap="square" rtlCol="0">
            <a:spAutoFit/>
          </a:bodyPr>
          <a:lstStyle/>
          <a:p>
            <a:r>
              <a:rPr lang="zh-TW" altLang="en-US" dirty="0" smtClean="0"/>
              <a:t>勇士隊情緒分數折線圖</a:t>
            </a:r>
            <a:r>
              <a:rPr lang="en-US" altLang="zh-TW" dirty="0" smtClean="0"/>
              <a:t>(</a:t>
            </a:r>
            <a:r>
              <a:rPr lang="en-US" altLang="zh-TW" dirty="0"/>
              <a:t>2018-2019</a:t>
            </a:r>
            <a:r>
              <a:rPr lang="zh-TW" altLang="en-US" dirty="0"/>
              <a:t>球季</a:t>
            </a:r>
            <a:r>
              <a:rPr lang="en-US" altLang="zh-TW" dirty="0"/>
              <a:t>)</a:t>
            </a:r>
            <a:endParaRPr kumimoji="1" lang="zh-TW" altLang="en-US" dirty="0"/>
          </a:p>
        </p:txBody>
      </p:sp>
      <p:sp>
        <p:nvSpPr>
          <p:cNvPr id="4" name="圓角矩形 3">
            <a:extLst>
              <a:ext uri="{FF2B5EF4-FFF2-40B4-BE49-F238E27FC236}">
                <a16:creationId xmlns:a16="http://schemas.microsoft.com/office/drawing/2014/main" id="{D835EE11-11CE-234D-8D24-2787BE84348E}"/>
              </a:ext>
            </a:extLst>
          </p:cNvPr>
          <p:cNvSpPr/>
          <p:nvPr/>
        </p:nvSpPr>
        <p:spPr>
          <a:xfrm>
            <a:off x="8213900" y="4575328"/>
            <a:ext cx="3571700" cy="129497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400" dirty="0" smtClean="0"/>
              <a:t>季後賽情緒反應特別大</a:t>
            </a:r>
            <a:endParaRPr lang="en-US" altLang="zh-TW" sz="2400" dirty="0"/>
          </a:p>
        </p:txBody>
      </p:sp>
      <p:pic>
        <p:nvPicPr>
          <p:cNvPr id="5" name="內容版面配置區 3"/>
          <p:cNvPicPr>
            <a:picLocks/>
          </p:cNvPicPr>
          <p:nvPr/>
        </p:nvPicPr>
        <p:blipFill>
          <a:blip r:embed="rId2"/>
          <a:stretch>
            <a:fillRect/>
          </a:stretch>
        </p:blipFill>
        <p:spPr>
          <a:xfrm>
            <a:off x="932715" y="439019"/>
            <a:ext cx="6557976" cy="4816472"/>
          </a:xfrm>
          <a:prstGeom prst="rect">
            <a:avLst/>
          </a:prstGeom>
        </p:spPr>
      </p:pic>
    </p:spTree>
    <p:extLst>
      <p:ext uri="{BB962C8B-B14F-4D97-AF65-F5344CB8AC3E}">
        <p14:creationId xmlns:p14="http://schemas.microsoft.com/office/powerpoint/2010/main" val="26153515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p:cNvPicPr/>
          <p:nvPr/>
        </p:nvPicPr>
        <p:blipFill>
          <a:blip r:embed="rId2"/>
          <a:stretch>
            <a:fillRect/>
          </a:stretch>
        </p:blipFill>
        <p:spPr>
          <a:xfrm>
            <a:off x="905142" y="494434"/>
            <a:ext cx="6631730" cy="4809502"/>
          </a:xfrm>
          <a:prstGeom prst="rect">
            <a:avLst/>
          </a:prstGeom>
        </p:spPr>
      </p:pic>
      <p:sp>
        <p:nvSpPr>
          <p:cNvPr id="4" name="文字方塊 3">
            <a:extLst>
              <a:ext uri="{FF2B5EF4-FFF2-40B4-BE49-F238E27FC236}">
                <a16:creationId xmlns:a16="http://schemas.microsoft.com/office/drawing/2014/main" id="{C558F177-1F86-A44F-B678-9DD45828A358}"/>
              </a:ext>
            </a:extLst>
          </p:cNvPr>
          <p:cNvSpPr txBox="1"/>
          <p:nvPr/>
        </p:nvSpPr>
        <p:spPr>
          <a:xfrm>
            <a:off x="1505527" y="5678862"/>
            <a:ext cx="7705060" cy="369332"/>
          </a:xfrm>
          <a:prstGeom prst="rect">
            <a:avLst/>
          </a:prstGeom>
          <a:noFill/>
        </p:spPr>
        <p:txBody>
          <a:bodyPr wrap="square" rtlCol="0">
            <a:spAutoFit/>
          </a:bodyPr>
          <a:lstStyle/>
          <a:p>
            <a:r>
              <a:rPr lang="zh-TW" altLang="en-US" dirty="0" smtClean="0"/>
              <a:t>勇士隊情緒分數折線圖</a:t>
            </a:r>
            <a:r>
              <a:rPr lang="en-US" altLang="zh-TW" dirty="0" smtClean="0"/>
              <a:t>(</a:t>
            </a:r>
            <a:r>
              <a:rPr lang="en-US" altLang="zh-TW" dirty="0"/>
              <a:t>2018-2019</a:t>
            </a:r>
            <a:r>
              <a:rPr lang="zh-TW" altLang="en-US" dirty="0"/>
              <a:t>球季</a:t>
            </a:r>
            <a:r>
              <a:rPr lang="en-US" altLang="zh-TW" dirty="0"/>
              <a:t>)</a:t>
            </a:r>
            <a:endParaRPr kumimoji="1" lang="zh-TW" altLang="en-US" dirty="0"/>
          </a:p>
        </p:txBody>
      </p:sp>
      <p:sp>
        <p:nvSpPr>
          <p:cNvPr id="5" name="圓角矩形 4">
            <a:extLst>
              <a:ext uri="{FF2B5EF4-FFF2-40B4-BE49-F238E27FC236}">
                <a16:creationId xmlns:a16="http://schemas.microsoft.com/office/drawing/2014/main" id="{D835EE11-11CE-234D-8D24-2787BE84348E}"/>
              </a:ext>
            </a:extLst>
          </p:cNvPr>
          <p:cNvSpPr/>
          <p:nvPr/>
        </p:nvSpPr>
        <p:spPr>
          <a:xfrm>
            <a:off x="8140009" y="4568555"/>
            <a:ext cx="3571700" cy="129497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400" dirty="0" smtClean="0"/>
              <a:t>低點都有出現輸球</a:t>
            </a:r>
            <a:endParaRPr lang="en-US" altLang="zh-TW" sz="2400" dirty="0"/>
          </a:p>
        </p:txBody>
      </p:sp>
    </p:spTree>
    <p:extLst>
      <p:ext uri="{BB962C8B-B14F-4D97-AF65-F5344CB8AC3E}">
        <p14:creationId xmlns:p14="http://schemas.microsoft.com/office/powerpoint/2010/main" val="18061856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963B10C5-4E92-B74B-83C6-EF6DCA8A994B}"/>
              </a:ext>
            </a:extLst>
          </p:cNvPr>
          <p:cNvSpPr>
            <a:spLocks noGrp="1"/>
          </p:cNvSpPr>
          <p:nvPr>
            <p:ph type="title"/>
          </p:nvPr>
        </p:nvSpPr>
        <p:spPr>
          <a:xfrm>
            <a:off x="1032002" y="92364"/>
            <a:ext cx="9144000" cy="1143000"/>
          </a:xfrm>
        </p:spPr>
        <p:txBody>
          <a:bodyPr/>
          <a:lstStyle/>
          <a:p>
            <a:r>
              <a:rPr lang="en-US" altLang="zh-TW" dirty="0" smtClean="0"/>
              <a:t>PART3-</a:t>
            </a:r>
            <a:r>
              <a:rPr lang="zh-TW" altLang="en-US" dirty="0" smtClean="0"/>
              <a:t>球迷</a:t>
            </a:r>
            <a:r>
              <a:rPr lang="zh-TW" altLang="en-US" dirty="0"/>
              <a:t>習慣分析</a:t>
            </a:r>
            <a:endParaRPr kumimoji="1" lang="zh-TW" altLang="en-US" cap="none" dirty="0"/>
          </a:p>
        </p:txBody>
      </p:sp>
      <p:pic>
        <p:nvPicPr>
          <p:cNvPr id="4" name="內容版面配置區 3">
            <a:extLst>
              <a:ext uri="{FF2B5EF4-FFF2-40B4-BE49-F238E27FC236}">
                <a16:creationId xmlns:a16="http://schemas.microsoft.com/office/drawing/2014/main" id="{D79197E2-5577-1A40-9731-A0A34A7C06A4}"/>
              </a:ext>
            </a:extLst>
          </p:cNvPr>
          <p:cNvPicPr>
            <a:picLocks noChangeAspect="1"/>
          </p:cNvPicPr>
          <p:nvPr/>
        </p:nvPicPr>
        <p:blipFill>
          <a:blip r:embed="rId2"/>
          <a:stretch>
            <a:fillRect/>
          </a:stretch>
        </p:blipFill>
        <p:spPr>
          <a:xfrm>
            <a:off x="942109" y="1143000"/>
            <a:ext cx="6796619" cy="4577315"/>
          </a:xfrm>
          <a:prstGeom prst="rect">
            <a:avLst/>
          </a:prstGeom>
        </p:spPr>
      </p:pic>
      <p:sp>
        <p:nvSpPr>
          <p:cNvPr id="5" name="文字方塊 4">
            <a:extLst>
              <a:ext uri="{FF2B5EF4-FFF2-40B4-BE49-F238E27FC236}">
                <a16:creationId xmlns:a16="http://schemas.microsoft.com/office/drawing/2014/main" id="{2D8F747B-C825-A048-94B6-5C2E8B81E64C}"/>
              </a:ext>
            </a:extLst>
          </p:cNvPr>
          <p:cNvSpPr txBox="1"/>
          <p:nvPr/>
        </p:nvSpPr>
        <p:spPr>
          <a:xfrm>
            <a:off x="2297277" y="5848496"/>
            <a:ext cx="6613451" cy="369332"/>
          </a:xfrm>
          <a:prstGeom prst="rect">
            <a:avLst/>
          </a:prstGeom>
          <a:noFill/>
        </p:spPr>
        <p:txBody>
          <a:bodyPr wrap="square" rtlCol="0">
            <a:spAutoFit/>
          </a:bodyPr>
          <a:lstStyle/>
          <a:p>
            <a:r>
              <a:rPr lang="zh-TW" altLang="en-US" dirty="0"/>
              <a:t>各個時間點留言</a:t>
            </a:r>
            <a:r>
              <a:rPr lang="zh-TW" altLang="en-US" dirty="0" smtClean="0"/>
              <a:t>人數</a:t>
            </a:r>
            <a:r>
              <a:rPr lang="en-US" altLang="zh-TW" dirty="0" smtClean="0"/>
              <a:t>(</a:t>
            </a:r>
            <a:r>
              <a:rPr lang="zh-TW" altLang="en-US" dirty="0" smtClean="0"/>
              <a:t>勇士隊</a:t>
            </a:r>
            <a:r>
              <a:rPr lang="en-US" altLang="zh-TW" dirty="0" smtClean="0"/>
              <a:t>)</a:t>
            </a:r>
            <a:endParaRPr kumimoji="1" lang="zh-TW" altLang="en-US" dirty="0"/>
          </a:p>
        </p:txBody>
      </p:sp>
      <p:sp>
        <p:nvSpPr>
          <p:cNvPr id="6" name="圓角矩形 5">
            <a:extLst>
              <a:ext uri="{FF2B5EF4-FFF2-40B4-BE49-F238E27FC236}">
                <a16:creationId xmlns:a16="http://schemas.microsoft.com/office/drawing/2014/main" id="{D835EE11-11CE-234D-8D24-2787BE84348E}"/>
              </a:ext>
            </a:extLst>
          </p:cNvPr>
          <p:cNvSpPr/>
          <p:nvPr/>
        </p:nvSpPr>
        <p:spPr>
          <a:xfrm>
            <a:off x="8140009" y="4568555"/>
            <a:ext cx="3571700" cy="129497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smtClean="0"/>
              <a:t>21:00~22:00</a:t>
            </a:r>
            <a:r>
              <a:rPr lang="zh-TW" altLang="en-US" sz="2400" dirty="0" smtClean="0"/>
              <a:t>為用戶活躍期</a:t>
            </a:r>
            <a:endParaRPr lang="en-US" altLang="zh-TW" sz="2400" dirty="0"/>
          </a:p>
        </p:txBody>
      </p:sp>
    </p:spTree>
    <p:extLst>
      <p:ext uri="{BB962C8B-B14F-4D97-AF65-F5344CB8AC3E}">
        <p14:creationId xmlns:p14="http://schemas.microsoft.com/office/powerpoint/2010/main" val="11246670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p:cNvPicPr/>
          <p:nvPr/>
        </p:nvPicPr>
        <p:blipFill>
          <a:blip r:embed="rId2"/>
          <a:stretch>
            <a:fillRect/>
          </a:stretch>
        </p:blipFill>
        <p:spPr>
          <a:xfrm>
            <a:off x="1166927" y="565986"/>
            <a:ext cx="7173509" cy="4938887"/>
          </a:xfrm>
          <a:prstGeom prst="rect">
            <a:avLst/>
          </a:prstGeom>
        </p:spPr>
      </p:pic>
      <p:sp>
        <p:nvSpPr>
          <p:cNvPr id="4" name="文字方塊 3">
            <a:extLst>
              <a:ext uri="{FF2B5EF4-FFF2-40B4-BE49-F238E27FC236}">
                <a16:creationId xmlns:a16="http://schemas.microsoft.com/office/drawing/2014/main" id="{2D8F747B-C825-A048-94B6-5C2E8B81E64C}"/>
              </a:ext>
            </a:extLst>
          </p:cNvPr>
          <p:cNvSpPr txBox="1"/>
          <p:nvPr/>
        </p:nvSpPr>
        <p:spPr>
          <a:xfrm>
            <a:off x="2288041" y="5673006"/>
            <a:ext cx="6613451" cy="369332"/>
          </a:xfrm>
          <a:prstGeom prst="rect">
            <a:avLst/>
          </a:prstGeom>
          <a:noFill/>
        </p:spPr>
        <p:txBody>
          <a:bodyPr wrap="square" rtlCol="0">
            <a:spAutoFit/>
          </a:bodyPr>
          <a:lstStyle/>
          <a:p>
            <a:r>
              <a:rPr lang="zh-TW" altLang="en-US" dirty="0" smtClean="0"/>
              <a:t>一年間留言人數</a:t>
            </a:r>
            <a:r>
              <a:rPr lang="en-US" altLang="zh-TW" dirty="0" smtClean="0"/>
              <a:t>(</a:t>
            </a:r>
            <a:r>
              <a:rPr lang="zh-TW" altLang="en-US" dirty="0" smtClean="0"/>
              <a:t>勇士隊</a:t>
            </a:r>
            <a:r>
              <a:rPr lang="en-US" altLang="zh-TW" dirty="0" smtClean="0"/>
              <a:t>)</a:t>
            </a:r>
            <a:endParaRPr kumimoji="1" lang="zh-TW" altLang="en-US" dirty="0"/>
          </a:p>
        </p:txBody>
      </p:sp>
      <p:sp>
        <p:nvSpPr>
          <p:cNvPr id="5" name="圓角矩形 4">
            <a:extLst>
              <a:ext uri="{FF2B5EF4-FFF2-40B4-BE49-F238E27FC236}">
                <a16:creationId xmlns:a16="http://schemas.microsoft.com/office/drawing/2014/main" id="{D835EE11-11CE-234D-8D24-2787BE84348E}"/>
              </a:ext>
            </a:extLst>
          </p:cNvPr>
          <p:cNvSpPr/>
          <p:nvPr/>
        </p:nvSpPr>
        <p:spPr>
          <a:xfrm>
            <a:off x="8583355" y="4936773"/>
            <a:ext cx="3396209" cy="113619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400" dirty="0" smtClean="0"/>
              <a:t>季後賽期間為用戶活躍期</a:t>
            </a:r>
            <a:endParaRPr lang="en-US" altLang="zh-TW" sz="2400" dirty="0"/>
          </a:p>
        </p:txBody>
      </p:sp>
    </p:spTree>
    <p:extLst>
      <p:ext uri="{BB962C8B-B14F-4D97-AF65-F5344CB8AC3E}">
        <p14:creationId xmlns:p14="http://schemas.microsoft.com/office/powerpoint/2010/main" val="5076594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應用</a:t>
            </a:r>
            <a:endParaRPr lang="zh-TW" altLang="en-US" dirty="0"/>
          </a:p>
        </p:txBody>
      </p:sp>
      <p:sp>
        <p:nvSpPr>
          <p:cNvPr id="3" name="內容版面配置區 2"/>
          <p:cNvSpPr>
            <a:spLocks noGrp="1"/>
          </p:cNvSpPr>
          <p:nvPr>
            <p:ph idx="1"/>
          </p:nvPr>
        </p:nvSpPr>
        <p:spPr/>
        <p:txBody>
          <a:bodyPr/>
          <a:lstStyle/>
          <a:p>
            <a:r>
              <a:rPr lang="zh-TW" altLang="en-US" dirty="0" smtClean="0"/>
              <a:t>廣告投放</a:t>
            </a:r>
            <a:endParaRPr lang="en-US" altLang="zh-TW" dirty="0" smtClean="0"/>
          </a:p>
          <a:p>
            <a:r>
              <a:rPr lang="zh-TW" altLang="en-US" dirty="0" smtClean="0"/>
              <a:t>商品銷售</a:t>
            </a:r>
            <a:endParaRPr lang="en-US" altLang="zh-TW" dirty="0" smtClean="0"/>
          </a:p>
        </p:txBody>
      </p:sp>
    </p:spTree>
    <p:extLst>
      <p:ext uri="{BB962C8B-B14F-4D97-AF65-F5344CB8AC3E}">
        <p14:creationId xmlns:p14="http://schemas.microsoft.com/office/powerpoint/2010/main" val="1639824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70C9F97-8C12-C141-BFCB-24DFD1C40A52}"/>
              </a:ext>
            </a:extLst>
          </p:cNvPr>
          <p:cNvSpPr>
            <a:spLocks noGrp="1"/>
          </p:cNvSpPr>
          <p:nvPr>
            <p:ph type="ctrTitle"/>
          </p:nvPr>
        </p:nvSpPr>
        <p:spPr>
          <a:xfrm>
            <a:off x="838200" y="2308860"/>
            <a:ext cx="10515600" cy="2240280"/>
          </a:xfrm>
        </p:spPr>
        <p:txBody>
          <a:bodyPr/>
          <a:lstStyle/>
          <a:p>
            <a:r>
              <a:rPr lang="en" altLang="zh-TW" sz="4800" cap="none" dirty="0"/>
              <a:t>NBA Ticket Price</a:t>
            </a:r>
            <a:r>
              <a:rPr lang="en" altLang="zh-TW" dirty="0"/>
              <a:t/>
            </a:r>
            <a:br>
              <a:rPr lang="en" altLang="zh-TW" dirty="0"/>
            </a:br>
            <a:endParaRPr kumimoji="1" lang="zh-TW" altLang="en-US" dirty="0"/>
          </a:p>
        </p:txBody>
      </p:sp>
    </p:spTree>
    <p:extLst>
      <p:ext uri="{BB962C8B-B14F-4D97-AF65-F5344CB8AC3E}">
        <p14:creationId xmlns:p14="http://schemas.microsoft.com/office/powerpoint/2010/main" val="3522847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CFF225B-3736-B148-97D6-ABA2002DADE2}"/>
              </a:ext>
            </a:extLst>
          </p:cNvPr>
          <p:cNvSpPr>
            <a:spLocks noGrp="1"/>
          </p:cNvSpPr>
          <p:nvPr>
            <p:ph type="title"/>
          </p:nvPr>
        </p:nvSpPr>
        <p:spPr/>
        <p:txBody>
          <a:bodyPr/>
          <a:lstStyle/>
          <a:p>
            <a:r>
              <a:rPr lang="zh-TW" altLang="en-US" b="1" dirty="0"/>
              <a:t>利用不同因素去預測</a:t>
            </a:r>
            <a:r>
              <a:rPr lang="en" altLang="zh-TW" b="1" dirty="0" err="1"/>
              <a:t>nba</a:t>
            </a:r>
            <a:r>
              <a:rPr lang="zh-TW" altLang="en-US" b="1" dirty="0"/>
              <a:t>的年平均票價</a:t>
            </a:r>
            <a:endParaRPr kumimoji="1" lang="zh-TW" altLang="en-US" dirty="0"/>
          </a:p>
        </p:txBody>
      </p:sp>
      <p:sp>
        <p:nvSpPr>
          <p:cNvPr id="3" name="內容版面配置區 2">
            <a:extLst>
              <a:ext uri="{FF2B5EF4-FFF2-40B4-BE49-F238E27FC236}">
                <a16:creationId xmlns:a16="http://schemas.microsoft.com/office/drawing/2014/main" id="{BD2BE664-C579-F447-9BB2-2BB6E6B8D876}"/>
              </a:ext>
            </a:extLst>
          </p:cNvPr>
          <p:cNvSpPr>
            <a:spLocks noGrp="1"/>
          </p:cNvSpPr>
          <p:nvPr>
            <p:ph idx="1"/>
          </p:nvPr>
        </p:nvSpPr>
        <p:spPr/>
        <p:txBody>
          <a:bodyPr/>
          <a:lstStyle/>
          <a:p>
            <a:r>
              <a:rPr kumimoji="1" lang="zh-CN" altLang="en-US" dirty="0"/>
              <a:t>資料來源：</a:t>
            </a:r>
            <a:endParaRPr kumimoji="1" lang="en-US" altLang="zh-CN" dirty="0"/>
          </a:p>
          <a:p>
            <a:pPr marL="685800" lvl="3" indent="0">
              <a:buNone/>
            </a:pPr>
            <a:r>
              <a:rPr kumimoji="1" lang="en-US" altLang="zh-TW" dirty="0"/>
              <a:t>NBA</a:t>
            </a:r>
            <a:r>
              <a:rPr kumimoji="1" lang="zh-CN" altLang="en-US" dirty="0"/>
              <a:t>歷年票價</a:t>
            </a:r>
            <a:endParaRPr kumimoji="1" lang="en-US" altLang="zh-CN" dirty="0"/>
          </a:p>
          <a:p>
            <a:pPr marL="685800" lvl="3" indent="0">
              <a:buNone/>
            </a:pPr>
            <a:r>
              <a:rPr kumimoji="1" lang="zh-CN" altLang="en-US" dirty="0"/>
              <a:t>美國各州（包含加拿大多倫多）的最低薪資資料</a:t>
            </a:r>
            <a:endParaRPr kumimoji="1" lang="en-US" altLang="zh-CN" dirty="0"/>
          </a:p>
          <a:p>
            <a:pPr marL="685800" lvl="3" indent="0">
              <a:buNone/>
            </a:pPr>
            <a:r>
              <a:rPr kumimoji="1" lang="zh-CN" altLang="en-US" dirty="0"/>
              <a:t>美國各州（包括加拿大多倫多）的人口資料</a:t>
            </a:r>
            <a:endParaRPr kumimoji="1" lang="en-US" altLang="zh-CN" dirty="0"/>
          </a:p>
          <a:p>
            <a:pPr marL="685800" lvl="3" indent="0">
              <a:buNone/>
            </a:pPr>
            <a:r>
              <a:rPr kumimoji="1" lang="zh-CN" altLang="en-US" dirty="0"/>
              <a:t>歷年</a:t>
            </a:r>
            <a:r>
              <a:rPr kumimoji="1" lang="en-US" altLang="zh-CN" dirty="0"/>
              <a:t>NBA</a:t>
            </a:r>
            <a:r>
              <a:rPr kumimoji="1" lang="zh-CN" altLang="en-US" dirty="0"/>
              <a:t>勝負資料</a:t>
            </a:r>
            <a:endParaRPr kumimoji="1" lang="zh-TW" altLang="en-US" dirty="0"/>
          </a:p>
          <a:p>
            <a:r>
              <a:rPr kumimoji="1" lang="zh-TW" altLang="en-US" dirty="0"/>
              <a:t>資料型態</a:t>
            </a:r>
          </a:p>
        </p:txBody>
      </p:sp>
      <p:sp>
        <p:nvSpPr>
          <p:cNvPr id="4" name="標題 1">
            <a:extLst>
              <a:ext uri="{FF2B5EF4-FFF2-40B4-BE49-F238E27FC236}">
                <a16:creationId xmlns:a16="http://schemas.microsoft.com/office/drawing/2014/main" id="{C13E1F98-EB47-7745-9F1C-4317152092A7}"/>
              </a:ext>
            </a:extLst>
          </p:cNvPr>
          <p:cNvSpPr txBox="1">
            <a:spLocks/>
          </p:cNvSpPr>
          <p:nvPr/>
        </p:nvSpPr>
        <p:spPr bwMode="blackWhite">
          <a:xfrm>
            <a:off x="8158657" y="4816469"/>
            <a:ext cx="2509343" cy="512396"/>
          </a:xfrm>
          <a:prstGeom prst="rect">
            <a:avLst/>
          </a:prstGeom>
          <a:solidFill>
            <a:srgbClr val="FFFFFF"/>
          </a:solidFill>
          <a:ln w="31750" cap="sq">
            <a:solidFill>
              <a:schemeClr val="bg1">
                <a:lumMod val="85000"/>
              </a:schemeClr>
            </a:solidFill>
            <a:miter lim="800000"/>
          </a:ln>
        </p:spPr>
        <p:txBody>
          <a:bodyPr vert="horz" lIns="182880" tIns="182880" rIns="182880" bIns="182880" rtlCol="0" anchor="ctr" anchorCtr="1">
            <a:noAutofit/>
          </a:bodyPr>
          <a:lstStyle>
            <a:lvl1pPr algn="ctr" defTabSz="914400" rtl="0" eaLnBrk="1" latinLnBrk="0" hangingPunct="1">
              <a:lnSpc>
                <a:spcPct val="90000"/>
              </a:lnSpc>
              <a:spcBef>
                <a:spcPct val="0"/>
              </a:spcBef>
              <a:buNone/>
              <a:defRPr sz="2200" kern="1200" cap="all" spc="200" baseline="0">
                <a:solidFill>
                  <a:srgbClr val="262626"/>
                </a:solidFill>
                <a:latin typeface="+mj-lt"/>
                <a:ea typeface="+mj-ea"/>
                <a:cs typeface="+mj-cs"/>
              </a:defRPr>
            </a:lvl1pPr>
          </a:lstStyle>
          <a:p>
            <a:r>
              <a:rPr kumimoji="1" lang="zh-TW" altLang="en-US" sz="1800" dirty="0">
                <a:solidFill>
                  <a:schemeClr val="bg1">
                    <a:lumMod val="50000"/>
                  </a:schemeClr>
                </a:solidFill>
              </a:rPr>
              <a:t>資料筆數：</a:t>
            </a:r>
            <a:r>
              <a:rPr kumimoji="1" lang="en-US" altLang="zh-TW" sz="1800" dirty="0">
                <a:solidFill>
                  <a:schemeClr val="bg1">
                    <a:lumMod val="50000"/>
                  </a:schemeClr>
                </a:solidFill>
              </a:rPr>
              <a:t>30*8</a:t>
            </a:r>
            <a:endParaRPr kumimoji="1" lang="zh-TW" altLang="en-US" sz="1800" dirty="0">
              <a:solidFill>
                <a:schemeClr val="bg1">
                  <a:lumMod val="50000"/>
                </a:schemeClr>
              </a:solidFill>
            </a:endParaRPr>
          </a:p>
        </p:txBody>
      </p:sp>
      <p:pic>
        <p:nvPicPr>
          <p:cNvPr id="5" name="內容版面配置區 5" descr="一張含有 牆 的圖片&#10;&#10;自動產生的描述">
            <a:extLst>
              <a:ext uri="{FF2B5EF4-FFF2-40B4-BE49-F238E27FC236}">
                <a16:creationId xmlns:a16="http://schemas.microsoft.com/office/drawing/2014/main" id="{2F5BB530-9865-A044-B250-8B57A2A7C108}"/>
              </a:ext>
            </a:extLst>
          </p:cNvPr>
          <p:cNvPicPr>
            <a:picLocks noChangeAspect="1"/>
          </p:cNvPicPr>
          <p:nvPr/>
        </p:nvPicPr>
        <p:blipFill>
          <a:blip r:embed="rId2"/>
          <a:stretch>
            <a:fillRect/>
          </a:stretch>
        </p:blipFill>
        <p:spPr>
          <a:xfrm>
            <a:off x="1524000" y="4090556"/>
            <a:ext cx="6113502" cy="1964223"/>
          </a:xfrm>
          <a:prstGeom prst="rect">
            <a:avLst/>
          </a:prstGeom>
        </p:spPr>
      </p:pic>
    </p:spTree>
    <p:extLst>
      <p:ext uri="{BB962C8B-B14F-4D97-AF65-F5344CB8AC3E}">
        <p14:creationId xmlns:p14="http://schemas.microsoft.com/office/powerpoint/2010/main" val="14675917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70C9F97-8C12-C141-BFCB-24DFD1C40A52}"/>
              </a:ext>
            </a:extLst>
          </p:cNvPr>
          <p:cNvSpPr>
            <a:spLocks noGrp="1"/>
          </p:cNvSpPr>
          <p:nvPr>
            <p:ph type="ctrTitle"/>
          </p:nvPr>
        </p:nvSpPr>
        <p:spPr>
          <a:xfrm>
            <a:off x="838200" y="2308860"/>
            <a:ext cx="10515600" cy="2240280"/>
          </a:xfrm>
        </p:spPr>
        <p:txBody>
          <a:bodyPr/>
          <a:lstStyle/>
          <a:p>
            <a:r>
              <a:rPr lang="en" altLang="zh-TW" sz="4800" b="1" cap="none" dirty="0">
                <a:latin typeface="+mj-lt"/>
              </a:rPr>
              <a:t>Predicting NBA Player Salary </a:t>
            </a:r>
            <a:br>
              <a:rPr lang="en" altLang="zh-TW" sz="4800" b="1" cap="none" dirty="0">
                <a:latin typeface="+mj-lt"/>
              </a:rPr>
            </a:br>
            <a:r>
              <a:rPr lang="en" altLang="zh-TW" sz="4800" b="1" cap="none" dirty="0">
                <a:latin typeface="+mj-lt"/>
              </a:rPr>
              <a:t>Using Player’s Statistics</a:t>
            </a:r>
            <a:r>
              <a:rPr lang="en" altLang="zh-TW" dirty="0"/>
              <a:t/>
            </a:r>
            <a:br>
              <a:rPr lang="en" altLang="zh-TW" dirty="0"/>
            </a:br>
            <a:endParaRPr kumimoji="1" lang="zh-TW" altLang="en-US" dirty="0"/>
          </a:p>
        </p:txBody>
      </p:sp>
    </p:spTree>
    <p:extLst>
      <p:ext uri="{BB962C8B-B14F-4D97-AF65-F5344CB8AC3E}">
        <p14:creationId xmlns:p14="http://schemas.microsoft.com/office/powerpoint/2010/main" val="3119473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95C5200-EE2B-8347-A10A-3D59AE3F8B46}"/>
              </a:ext>
            </a:extLst>
          </p:cNvPr>
          <p:cNvSpPr>
            <a:spLocks noGrp="1"/>
          </p:cNvSpPr>
          <p:nvPr>
            <p:ph type="title"/>
          </p:nvPr>
        </p:nvSpPr>
        <p:spPr>
          <a:xfrm>
            <a:off x="1523999" y="159745"/>
            <a:ext cx="9144000" cy="1143000"/>
          </a:xfrm>
        </p:spPr>
        <p:txBody>
          <a:bodyPr/>
          <a:lstStyle/>
          <a:p>
            <a:r>
              <a:rPr kumimoji="1" lang="zh-TW" altLang="en-US" dirty="0"/>
              <a:t>資料</a:t>
            </a:r>
            <a:r>
              <a:rPr kumimoji="1" lang="en-US" altLang="zh-TW" dirty="0" err="1"/>
              <a:t>eda</a:t>
            </a:r>
            <a:endParaRPr kumimoji="1" lang="zh-TW" altLang="en-US" dirty="0"/>
          </a:p>
        </p:txBody>
      </p:sp>
      <p:pic>
        <p:nvPicPr>
          <p:cNvPr id="4" name="內容版面配置區 4" descr="一張含有 文字 的圖片&#10;&#10;自動產生的描述">
            <a:extLst>
              <a:ext uri="{FF2B5EF4-FFF2-40B4-BE49-F238E27FC236}">
                <a16:creationId xmlns:a16="http://schemas.microsoft.com/office/drawing/2014/main" id="{C07307B2-9016-4846-9D3E-7BB0F93CB1F0}"/>
              </a:ext>
            </a:extLst>
          </p:cNvPr>
          <p:cNvPicPr>
            <a:picLocks noChangeAspect="1"/>
          </p:cNvPicPr>
          <p:nvPr/>
        </p:nvPicPr>
        <p:blipFill>
          <a:blip r:embed="rId2"/>
          <a:stretch>
            <a:fillRect/>
          </a:stretch>
        </p:blipFill>
        <p:spPr>
          <a:xfrm>
            <a:off x="1885507" y="1931610"/>
            <a:ext cx="8242266" cy="3462967"/>
          </a:xfrm>
          <a:prstGeom prst="rect">
            <a:avLst/>
          </a:prstGeom>
        </p:spPr>
      </p:pic>
      <p:sp>
        <p:nvSpPr>
          <p:cNvPr id="5" name="標題 1">
            <a:extLst>
              <a:ext uri="{FF2B5EF4-FFF2-40B4-BE49-F238E27FC236}">
                <a16:creationId xmlns:a16="http://schemas.microsoft.com/office/drawing/2014/main" id="{911A68C0-AFCA-D940-81F1-077EBDDD704B}"/>
              </a:ext>
            </a:extLst>
          </p:cNvPr>
          <p:cNvSpPr txBox="1">
            <a:spLocks/>
          </p:cNvSpPr>
          <p:nvPr/>
        </p:nvSpPr>
        <p:spPr bwMode="black">
          <a:xfrm>
            <a:off x="1885507" y="5575516"/>
            <a:ext cx="8420985" cy="739017"/>
          </a:xfrm>
          <a:prstGeom prst="rect">
            <a:avLst/>
          </a:prstGeom>
          <a:solidFill>
            <a:srgbClr val="FFFFFF"/>
          </a:solidFill>
          <a:ln w="31750" cap="sq">
            <a:solidFill>
              <a:schemeClr val="bg1">
                <a:lumMod val="85000"/>
              </a:schemeClr>
            </a:solidFill>
            <a:miter lim="800000"/>
          </a:ln>
        </p:spPr>
        <p:txBody>
          <a:bodyPr vert="horz" lIns="182880" tIns="182880" rIns="182880" bIns="182880" rtlCol="0" anchor="ctr">
            <a:normAutofit fontScale="47500" lnSpcReduction="20000"/>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endParaRPr lang="en-US" altLang="zh-TW" sz="2400" dirty="0">
              <a:latin typeface="+mn-ea"/>
              <a:ea typeface="+mn-ea"/>
            </a:endParaRPr>
          </a:p>
          <a:p>
            <a:r>
              <a:rPr lang="zh-TW" altLang="en-US" sz="4000" dirty="0">
                <a:latin typeface="+mn-ea"/>
                <a:ea typeface="+mn-ea"/>
              </a:rPr>
              <a:t>可以看過去出票價和人口、最低薪資是有正向關係的</a:t>
            </a:r>
          </a:p>
          <a:p>
            <a:endParaRPr kumimoji="1" lang="zh-TW" altLang="en-US" dirty="0"/>
          </a:p>
        </p:txBody>
      </p:sp>
    </p:spTree>
    <p:extLst>
      <p:ext uri="{BB962C8B-B14F-4D97-AF65-F5344CB8AC3E}">
        <p14:creationId xmlns:p14="http://schemas.microsoft.com/office/powerpoint/2010/main" val="2609417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3298EF6-DD7F-3F47-B5F8-098D13A1412D}"/>
              </a:ext>
            </a:extLst>
          </p:cNvPr>
          <p:cNvSpPr>
            <a:spLocks noGrp="1"/>
          </p:cNvSpPr>
          <p:nvPr>
            <p:ph type="title"/>
          </p:nvPr>
        </p:nvSpPr>
        <p:spPr/>
        <p:txBody>
          <a:bodyPr/>
          <a:lstStyle/>
          <a:p>
            <a:r>
              <a:rPr lang="zh-TW" altLang="en-US" b="1" dirty="0"/>
              <a:t>使用線性迴歸</a:t>
            </a:r>
            <a:endParaRPr kumimoji="1" lang="zh-TW" altLang="en-US" dirty="0"/>
          </a:p>
        </p:txBody>
      </p:sp>
      <p:sp>
        <p:nvSpPr>
          <p:cNvPr id="3" name="內容版面配置區 2">
            <a:extLst>
              <a:ext uri="{FF2B5EF4-FFF2-40B4-BE49-F238E27FC236}">
                <a16:creationId xmlns:a16="http://schemas.microsoft.com/office/drawing/2014/main" id="{D1B34594-6AE8-6548-9AC9-48D43CEF96DE}"/>
              </a:ext>
            </a:extLst>
          </p:cNvPr>
          <p:cNvSpPr>
            <a:spLocks noGrp="1"/>
          </p:cNvSpPr>
          <p:nvPr>
            <p:ph idx="1"/>
          </p:nvPr>
        </p:nvSpPr>
        <p:spPr>
          <a:xfrm>
            <a:off x="1524000" y="1714500"/>
            <a:ext cx="5387163" cy="624663"/>
          </a:xfrm>
        </p:spPr>
        <p:txBody>
          <a:bodyPr>
            <a:normAutofit lnSpcReduction="10000"/>
          </a:bodyPr>
          <a:lstStyle/>
          <a:p>
            <a:r>
              <a:rPr lang="zh-TW" altLang="en-US" dirty="0"/>
              <a:t>缺點：已經假設因素和結果間有線性關係</a:t>
            </a:r>
            <a:br>
              <a:rPr lang="zh-TW" altLang="en-US" dirty="0"/>
            </a:br>
            <a:endParaRPr kumimoji="1" lang="zh-TW" altLang="en-US" dirty="0"/>
          </a:p>
        </p:txBody>
      </p:sp>
      <p:pic>
        <p:nvPicPr>
          <p:cNvPr id="4" name="內容版面配置區 7" descr="一張含有 文字, 地圖 的圖片&#10;&#10;自動產生的描述">
            <a:extLst>
              <a:ext uri="{FF2B5EF4-FFF2-40B4-BE49-F238E27FC236}">
                <a16:creationId xmlns:a16="http://schemas.microsoft.com/office/drawing/2014/main" id="{D38A2CEA-0AFA-9445-A3EC-81466092E763}"/>
              </a:ext>
            </a:extLst>
          </p:cNvPr>
          <p:cNvPicPr>
            <a:picLocks noChangeAspect="1"/>
          </p:cNvPicPr>
          <p:nvPr/>
        </p:nvPicPr>
        <p:blipFill>
          <a:blip r:embed="rId2"/>
          <a:stretch>
            <a:fillRect/>
          </a:stretch>
        </p:blipFill>
        <p:spPr>
          <a:xfrm>
            <a:off x="5122935" y="2453462"/>
            <a:ext cx="6191085" cy="3947337"/>
          </a:xfrm>
          <a:prstGeom prst="rect">
            <a:avLst/>
          </a:prstGeom>
        </p:spPr>
      </p:pic>
      <p:pic>
        <p:nvPicPr>
          <p:cNvPr id="5" name="圖片 4" descr="一張含有 螢幕擷取畫面 的圖片&#10;&#10;自動產生的描述">
            <a:extLst>
              <a:ext uri="{FF2B5EF4-FFF2-40B4-BE49-F238E27FC236}">
                <a16:creationId xmlns:a16="http://schemas.microsoft.com/office/drawing/2014/main" id="{CE8BEBFA-D9E0-1848-82FE-B8DAF992DB67}"/>
              </a:ext>
            </a:extLst>
          </p:cNvPr>
          <p:cNvPicPr>
            <a:picLocks noChangeAspect="1"/>
          </p:cNvPicPr>
          <p:nvPr/>
        </p:nvPicPr>
        <p:blipFill>
          <a:blip r:embed="rId3"/>
          <a:stretch>
            <a:fillRect/>
          </a:stretch>
        </p:blipFill>
        <p:spPr>
          <a:xfrm>
            <a:off x="756176" y="4456399"/>
            <a:ext cx="4591293" cy="711601"/>
          </a:xfrm>
          <a:prstGeom prst="rect">
            <a:avLst/>
          </a:prstGeom>
        </p:spPr>
      </p:pic>
      <p:grpSp>
        <p:nvGrpSpPr>
          <p:cNvPr id="6" name="群組 5">
            <a:extLst>
              <a:ext uri="{FF2B5EF4-FFF2-40B4-BE49-F238E27FC236}">
                <a16:creationId xmlns:a16="http://schemas.microsoft.com/office/drawing/2014/main" id="{7EDD138E-CC44-434C-A91F-BE23398F7AD8}"/>
              </a:ext>
            </a:extLst>
          </p:cNvPr>
          <p:cNvGrpSpPr/>
          <p:nvPr/>
        </p:nvGrpSpPr>
        <p:grpSpPr>
          <a:xfrm>
            <a:off x="756176" y="2610646"/>
            <a:ext cx="4591293" cy="1225907"/>
            <a:chOff x="388662" y="5248157"/>
            <a:chExt cx="4984302" cy="1069077"/>
          </a:xfrm>
        </p:grpSpPr>
        <p:sp>
          <p:nvSpPr>
            <p:cNvPr id="7" name="標題 1">
              <a:extLst>
                <a:ext uri="{FF2B5EF4-FFF2-40B4-BE49-F238E27FC236}">
                  <a16:creationId xmlns:a16="http://schemas.microsoft.com/office/drawing/2014/main" id="{3423D47B-C48B-094C-B56A-E18FE38DCD1D}"/>
                </a:ext>
              </a:extLst>
            </p:cNvPr>
            <p:cNvSpPr txBox="1">
              <a:spLocks/>
            </p:cNvSpPr>
            <p:nvPr/>
          </p:nvSpPr>
          <p:spPr bwMode="black">
            <a:xfrm>
              <a:off x="388662" y="5248157"/>
              <a:ext cx="4984302" cy="1069077"/>
            </a:xfrm>
            <a:prstGeom prst="rect">
              <a:avLst/>
            </a:prstGeom>
            <a:solidFill>
              <a:srgbClr val="FFFFFF"/>
            </a:solidFill>
            <a:ln w="31750" cap="sq">
              <a:solidFill>
                <a:schemeClr val="bg1">
                  <a:lumMod val="85000"/>
                </a:schemeClr>
              </a:solidFill>
              <a:miter lim="800000"/>
            </a:ln>
          </p:spPr>
          <p:txBody>
            <a:bodyPr vert="horz" lIns="182880" tIns="182880" rIns="182880" bIns="182880" rtlCol="0" anchor="ctr">
              <a:norm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pPr algn="l"/>
              <a:r>
                <a:rPr lang="zh-TW" altLang="en-US" sz="1600" dirty="0">
                  <a:latin typeface="+mn-ea"/>
                  <a:ea typeface="+mn-ea"/>
                </a:rPr>
                <a:t>套件</a:t>
              </a:r>
              <a:r>
                <a:rPr lang="en-US" altLang="zh-TW" sz="1600" dirty="0">
                  <a:latin typeface="+mn-ea"/>
                  <a:ea typeface="+mn-ea"/>
                </a:rPr>
                <a:t>:python </a:t>
              </a:r>
              <a:r>
                <a:rPr lang="en" altLang="zh-TW" sz="1600" cap="none" dirty="0">
                  <a:latin typeface="+mn-ea"/>
                  <a:ea typeface="+mn-ea"/>
                </a:rPr>
                <a:t>linear</a:t>
              </a:r>
              <a:r>
                <a:rPr lang="zh-TW" altLang="en-US" sz="1600" cap="none" dirty="0">
                  <a:latin typeface="+mn-ea"/>
                  <a:ea typeface="+mn-ea"/>
                </a:rPr>
                <a:t> </a:t>
              </a:r>
              <a:r>
                <a:rPr lang="en" altLang="zh-TW" sz="1600" cap="none" dirty="0">
                  <a:latin typeface="+mn-ea"/>
                  <a:ea typeface="+mn-ea"/>
                </a:rPr>
                <a:t>regression</a:t>
              </a:r>
            </a:p>
            <a:p>
              <a:pPr algn="l"/>
              <a:r>
                <a:rPr lang="zh-TW" altLang="en-US" sz="1600" dirty="0">
                  <a:latin typeface="+mn-ea"/>
                  <a:ea typeface="+mn-ea"/>
                </a:rPr>
                <a:t>變數：最低薪資、人口、過去票價</a:t>
              </a:r>
            </a:p>
            <a:p>
              <a:endParaRPr kumimoji="1" lang="zh-TW" altLang="en-US" dirty="0"/>
            </a:p>
          </p:txBody>
        </p:sp>
        <p:pic>
          <p:nvPicPr>
            <p:cNvPr id="8" name="圖片 7">
              <a:extLst>
                <a:ext uri="{FF2B5EF4-FFF2-40B4-BE49-F238E27FC236}">
                  <a16:creationId xmlns:a16="http://schemas.microsoft.com/office/drawing/2014/main" id="{342FAB7B-61E5-1141-8F76-AB9E5599E2F3}"/>
                </a:ext>
              </a:extLst>
            </p:cNvPr>
            <p:cNvPicPr>
              <a:picLocks noChangeAspect="1"/>
            </p:cNvPicPr>
            <p:nvPr/>
          </p:nvPicPr>
          <p:blipFill>
            <a:blip r:embed="rId4"/>
            <a:stretch>
              <a:fillRect/>
            </a:stretch>
          </p:blipFill>
          <p:spPr>
            <a:xfrm>
              <a:off x="508655" y="5892585"/>
              <a:ext cx="3111500" cy="292100"/>
            </a:xfrm>
            <a:prstGeom prst="rect">
              <a:avLst/>
            </a:prstGeom>
          </p:spPr>
        </p:pic>
      </p:grpSp>
    </p:spTree>
    <p:extLst>
      <p:ext uri="{BB962C8B-B14F-4D97-AF65-F5344CB8AC3E}">
        <p14:creationId xmlns:p14="http://schemas.microsoft.com/office/powerpoint/2010/main" val="64197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029E3E6-BD6B-8747-8AF1-97718DF4987E}"/>
              </a:ext>
            </a:extLst>
          </p:cNvPr>
          <p:cNvSpPr>
            <a:spLocks noGrp="1"/>
          </p:cNvSpPr>
          <p:nvPr>
            <p:ph type="title"/>
          </p:nvPr>
        </p:nvSpPr>
        <p:spPr>
          <a:xfrm>
            <a:off x="1524000" y="754912"/>
            <a:ext cx="9144000" cy="1143000"/>
          </a:xfrm>
        </p:spPr>
        <p:txBody>
          <a:bodyPr/>
          <a:lstStyle/>
          <a:p>
            <a:r>
              <a:rPr lang="zh-TW" altLang="en-US" b="1" dirty="0"/>
              <a:t>指數平滑法</a:t>
            </a:r>
            <a:r>
              <a:rPr lang="en-US" altLang="zh-TW" b="1" dirty="0"/>
              <a:t/>
            </a:r>
            <a:br>
              <a:rPr lang="en-US" altLang="zh-TW" b="1" dirty="0"/>
            </a:br>
            <a:endParaRPr kumimoji="1" lang="zh-TW" altLang="en-US" dirty="0"/>
          </a:p>
        </p:txBody>
      </p:sp>
      <p:sp>
        <p:nvSpPr>
          <p:cNvPr id="3" name="內容版面配置區 2">
            <a:extLst>
              <a:ext uri="{FF2B5EF4-FFF2-40B4-BE49-F238E27FC236}">
                <a16:creationId xmlns:a16="http://schemas.microsoft.com/office/drawing/2014/main" id="{6DFB5D61-A1D4-8949-84F8-99A07EEBA3AF}"/>
              </a:ext>
            </a:extLst>
          </p:cNvPr>
          <p:cNvSpPr>
            <a:spLocks noGrp="1"/>
          </p:cNvSpPr>
          <p:nvPr>
            <p:ph idx="1"/>
          </p:nvPr>
        </p:nvSpPr>
        <p:spPr>
          <a:xfrm>
            <a:off x="1524000" y="1543050"/>
            <a:ext cx="5536019" cy="709723"/>
          </a:xfrm>
        </p:spPr>
        <p:txBody>
          <a:bodyPr>
            <a:normAutofit/>
          </a:bodyPr>
          <a:lstStyle/>
          <a:p>
            <a:r>
              <a:rPr lang="zh-TW" altLang="en-US" dirty="0"/>
              <a:t>處理時間序列資料</a:t>
            </a:r>
            <a:endParaRPr kumimoji="1" lang="zh-TW" altLang="en-US" dirty="0"/>
          </a:p>
        </p:txBody>
      </p:sp>
      <p:pic>
        <p:nvPicPr>
          <p:cNvPr id="4" name="內容版面配置區 6">
            <a:extLst>
              <a:ext uri="{FF2B5EF4-FFF2-40B4-BE49-F238E27FC236}">
                <a16:creationId xmlns:a16="http://schemas.microsoft.com/office/drawing/2014/main" id="{4AB50F34-3493-844E-B785-2BEDD96BC3B0}"/>
              </a:ext>
            </a:extLst>
          </p:cNvPr>
          <p:cNvPicPr>
            <a:picLocks noChangeAspect="1"/>
          </p:cNvPicPr>
          <p:nvPr/>
        </p:nvPicPr>
        <p:blipFill>
          <a:blip r:embed="rId2"/>
          <a:stretch>
            <a:fillRect/>
          </a:stretch>
        </p:blipFill>
        <p:spPr>
          <a:xfrm>
            <a:off x="1205024" y="1947796"/>
            <a:ext cx="5476693" cy="3807475"/>
          </a:xfrm>
          <a:prstGeom prst="rect">
            <a:avLst/>
          </a:prstGeom>
        </p:spPr>
      </p:pic>
      <p:pic>
        <p:nvPicPr>
          <p:cNvPr id="5" name="圖片 4">
            <a:extLst>
              <a:ext uri="{FF2B5EF4-FFF2-40B4-BE49-F238E27FC236}">
                <a16:creationId xmlns:a16="http://schemas.microsoft.com/office/drawing/2014/main" id="{CA9A6FAF-A3AE-584B-85C7-CFC82BF8EF34}"/>
              </a:ext>
            </a:extLst>
          </p:cNvPr>
          <p:cNvPicPr>
            <a:picLocks noChangeAspect="1"/>
          </p:cNvPicPr>
          <p:nvPr/>
        </p:nvPicPr>
        <p:blipFill>
          <a:blip r:embed="rId3"/>
          <a:stretch>
            <a:fillRect/>
          </a:stretch>
        </p:blipFill>
        <p:spPr>
          <a:xfrm>
            <a:off x="7433518" y="529691"/>
            <a:ext cx="1430491" cy="4895907"/>
          </a:xfrm>
          <a:prstGeom prst="rect">
            <a:avLst/>
          </a:prstGeom>
        </p:spPr>
      </p:pic>
      <p:sp>
        <p:nvSpPr>
          <p:cNvPr id="6" name="標題 1">
            <a:extLst>
              <a:ext uri="{FF2B5EF4-FFF2-40B4-BE49-F238E27FC236}">
                <a16:creationId xmlns:a16="http://schemas.microsoft.com/office/drawing/2014/main" id="{60A4871F-7B7D-E74E-B302-41DF7BDDD733}"/>
              </a:ext>
            </a:extLst>
          </p:cNvPr>
          <p:cNvSpPr txBox="1">
            <a:spLocks/>
          </p:cNvSpPr>
          <p:nvPr/>
        </p:nvSpPr>
        <p:spPr bwMode="black">
          <a:xfrm>
            <a:off x="1130518" y="5703277"/>
            <a:ext cx="9856458" cy="625032"/>
          </a:xfrm>
          <a:prstGeom prst="rect">
            <a:avLst/>
          </a:prstGeom>
          <a:solidFill>
            <a:srgbClr val="FFFFFF"/>
          </a:solidFill>
          <a:ln w="31750" cap="sq">
            <a:solidFill>
              <a:schemeClr val="bg1">
                <a:lumMod val="85000"/>
              </a:schemeClr>
            </a:solidFill>
            <a:miter lim="800000"/>
          </a:ln>
        </p:spPr>
        <p:txBody>
          <a:bodyPr vert="horz" lIns="182880" tIns="182880" rIns="182880" bIns="182880" rtlCol="0" anchor="ctr">
            <a:normAutofit fontScale="25000" lnSpcReduction="20000"/>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pPr algn="l"/>
            <a:endParaRPr lang="en-US" altLang="zh-TW" sz="2100" dirty="0">
              <a:latin typeface="+mj-ea"/>
            </a:endParaRPr>
          </a:p>
          <a:p>
            <a:pPr algn="l"/>
            <a:endParaRPr lang="en-US" altLang="zh-TW" sz="7200" dirty="0">
              <a:latin typeface="+mj-ea"/>
            </a:endParaRPr>
          </a:p>
          <a:p>
            <a:pPr algn="l"/>
            <a:r>
              <a:rPr lang="zh-TW" altLang="en-US" sz="7200" dirty="0">
                <a:latin typeface="+mj-ea"/>
              </a:rPr>
              <a:t>過往價錢可以解釋大部分的結果，嘗試用指數平滑法單獨利用過往價錢預測未來價格</a:t>
            </a:r>
            <a:endParaRPr lang="en-US" altLang="zh-TW" sz="7200" dirty="0">
              <a:latin typeface="+mj-ea"/>
            </a:endParaRPr>
          </a:p>
          <a:p>
            <a:pPr algn="l"/>
            <a:endParaRPr lang="zh-TW" altLang="en-US" sz="2100" dirty="0">
              <a:latin typeface="+mj-ea"/>
            </a:endParaRPr>
          </a:p>
          <a:p>
            <a:pPr algn="l"/>
            <a:endParaRPr kumimoji="1" lang="zh-TW" altLang="en-US" dirty="0"/>
          </a:p>
        </p:txBody>
      </p:sp>
    </p:spTree>
    <p:extLst>
      <p:ext uri="{BB962C8B-B14F-4D97-AF65-F5344CB8AC3E}">
        <p14:creationId xmlns:p14="http://schemas.microsoft.com/office/powerpoint/2010/main" val="1635859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1E27C7B-DB78-9C4D-B2C8-56158CF5012B}"/>
              </a:ext>
            </a:extLst>
          </p:cNvPr>
          <p:cNvSpPr>
            <a:spLocks noGrp="1"/>
          </p:cNvSpPr>
          <p:nvPr>
            <p:ph type="title"/>
          </p:nvPr>
        </p:nvSpPr>
        <p:spPr/>
        <p:txBody>
          <a:bodyPr/>
          <a:lstStyle/>
          <a:p>
            <a:r>
              <a:rPr lang="en" altLang="zh-TW" b="1" dirty="0"/>
              <a:t>Holt's Method</a:t>
            </a:r>
            <a:endParaRPr kumimoji="1" lang="zh-TW" altLang="en-US" dirty="0"/>
          </a:p>
        </p:txBody>
      </p:sp>
      <p:sp>
        <p:nvSpPr>
          <p:cNvPr id="3" name="內容版面配置區 2">
            <a:extLst>
              <a:ext uri="{FF2B5EF4-FFF2-40B4-BE49-F238E27FC236}">
                <a16:creationId xmlns:a16="http://schemas.microsoft.com/office/drawing/2014/main" id="{A300CF7D-C3EE-2246-A503-F082852D9EA6}"/>
              </a:ext>
            </a:extLst>
          </p:cNvPr>
          <p:cNvSpPr>
            <a:spLocks noGrp="1"/>
          </p:cNvSpPr>
          <p:nvPr>
            <p:ph idx="1"/>
          </p:nvPr>
        </p:nvSpPr>
        <p:spPr>
          <a:xfrm>
            <a:off x="765544" y="2134232"/>
            <a:ext cx="5124893" cy="4324794"/>
          </a:xfrm>
        </p:spPr>
        <p:txBody>
          <a:bodyPr/>
          <a:lstStyle/>
          <a:p>
            <a:r>
              <a:rPr lang="zh-TW" altLang="en-US" dirty="0"/>
              <a:t>處理時間序列資料</a:t>
            </a:r>
            <a:endParaRPr lang="en-US" altLang="zh-TW" dirty="0"/>
          </a:p>
          <a:p>
            <a:r>
              <a:rPr lang="zh-CN" altLang="en-US" dirty="0"/>
              <a:t>將不同的時間序列資料處理方法畫在同張圖上，可以看到</a:t>
            </a:r>
            <a:r>
              <a:rPr lang="en-US" altLang="zh-CN" dirty="0"/>
              <a:t>HOLT-</a:t>
            </a:r>
            <a:r>
              <a:rPr lang="en" altLang="zh-CN" dirty="0"/>
              <a:t>damped</a:t>
            </a:r>
            <a:r>
              <a:rPr lang="zh-CN" altLang="en-US" dirty="0"/>
              <a:t>方法畫出來的線是最接近現實</a:t>
            </a:r>
            <a:r>
              <a:rPr lang="en-US" altLang="zh-CN" dirty="0"/>
              <a:t>data</a:t>
            </a:r>
            <a:r>
              <a:rPr lang="zh-CN" altLang="en-US" dirty="0"/>
              <a:t>的．</a:t>
            </a:r>
            <a:endParaRPr lang="en-US" altLang="zh-TW" dirty="0"/>
          </a:p>
          <a:p>
            <a:r>
              <a:rPr lang="en-US" altLang="zh-TW" dirty="0"/>
              <a:t>Holt </a:t>
            </a:r>
            <a:r>
              <a:rPr lang="zh-CN" altLang="en-US" dirty="0"/>
              <a:t>是一種時間序列資料分析法，不同於指數平滑法的地方是，他又稱三次指數平滑法，會考慮趨勢和季節的影響</a:t>
            </a:r>
            <a:endParaRPr lang="zh-TW" altLang="en-US" dirty="0"/>
          </a:p>
          <a:p>
            <a:endParaRPr kumimoji="1" lang="zh-TW" altLang="en-US" dirty="0"/>
          </a:p>
        </p:txBody>
      </p:sp>
      <p:pic>
        <p:nvPicPr>
          <p:cNvPr id="4" name="內容版面配置區 7" descr="一張含有 地圖, 文字 的圖片&#10;&#10;自動產生的描述">
            <a:extLst>
              <a:ext uri="{FF2B5EF4-FFF2-40B4-BE49-F238E27FC236}">
                <a16:creationId xmlns:a16="http://schemas.microsoft.com/office/drawing/2014/main" id="{2D5CEE31-0140-EF45-A5B9-44BFE5DFD337}"/>
              </a:ext>
            </a:extLst>
          </p:cNvPr>
          <p:cNvPicPr>
            <a:picLocks noChangeAspect="1"/>
          </p:cNvPicPr>
          <p:nvPr/>
        </p:nvPicPr>
        <p:blipFill>
          <a:blip r:embed="rId2"/>
          <a:stretch>
            <a:fillRect/>
          </a:stretch>
        </p:blipFill>
        <p:spPr>
          <a:xfrm>
            <a:off x="5888410" y="1999622"/>
            <a:ext cx="5980182" cy="3877775"/>
          </a:xfrm>
          <a:prstGeom prst="rect">
            <a:avLst/>
          </a:prstGeom>
        </p:spPr>
      </p:pic>
    </p:spTree>
    <p:extLst>
      <p:ext uri="{BB962C8B-B14F-4D97-AF65-F5344CB8AC3E}">
        <p14:creationId xmlns:p14="http://schemas.microsoft.com/office/powerpoint/2010/main" val="6110633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D349E3D-F263-E243-91C5-114DFEE3181B}"/>
              </a:ext>
            </a:extLst>
          </p:cNvPr>
          <p:cNvSpPr>
            <a:spLocks noGrp="1"/>
          </p:cNvSpPr>
          <p:nvPr>
            <p:ph type="title"/>
          </p:nvPr>
        </p:nvSpPr>
        <p:spPr>
          <a:xfrm>
            <a:off x="1523999" y="0"/>
            <a:ext cx="9144000" cy="1143000"/>
          </a:xfrm>
        </p:spPr>
        <p:txBody>
          <a:bodyPr/>
          <a:lstStyle/>
          <a:p>
            <a:r>
              <a:rPr lang="zh-CN" altLang="en-US" b="1" dirty="0"/>
              <a:t>多元迴歸分析</a:t>
            </a:r>
            <a:endParaRPr kumimoji="1" lang="zh-TW" altLang="en-US" dirty="0"/>
          </a:p>
        </p:txBody>
      </p:sp>
      <p:sp>
        <p:nvSpPr>
          <p:cNvPr id="3" name="內容版面配置區 2">
            <a:extLst>
              <a:ext uri="{FF2B5EF4-FFF2-40B4-BE49-F238E27FC236}">
                <a16:creationId xmlns:a16="http://schemas.microsoft.com/office/drawing/2014/main" id="{E29BEB43-AC71-3B46-842B-00CD85F59321}"/>
              </a:ext>
            </a:extLst>
          </p:cNvPr>
          <p:cNvSpPr>
            <a:spLocks noGrp="1"/>
          </p:cNvSpPr>
          <p:nvPr>
            <p:ph idx="1"/>
          </p:nvPr>
        </p:nvSpPr>
        <p:spPr>
          <a:xfrm>
            <a:off x="1523999" y="1297282"/>
            <a:ext cx="9959163" cy="1143000"/>
          </a:xfrm>
        </p:spPr>
        <p:txBody>
          <a:bodyPr>
            <a:normAutofit fontScale="32500" lnSpcReduction="20000"/>
          </a:bodyPr>
          <a:lstStyle/>
          <a:p>
            <a:r>
              <a:rPr lang="zh-TW" altLang="en-US" sz="5500" b="1" dirty="0"/>
              <a:t>資料散佈圖</a:t>
            </a:r>
            <a:endParaRPr lang="en-US" altLang="zh-TW" sz="3400" dirty="0"/>
          </a:p>
          <a:p>
            <a:r>
              <a:rPr lang="zh-TW" altLang="en-US" sz="5500" dirty="0"/>
              <a:t>主要是看</a:t>
            </a:r>
            <a:r>
              <a:rPr lang="en-US" altLang="zh-TW" sz="5500" dirty="0"/>
              <a:t>price</a:t>
            </a:r>
            <a:r>
              <a:rPr lang="zh-CN" altLang="en-US" sz="5500" dirty="0"/>
              <a:t>和各變數之間的變化</a:t>
            </a:r>
            <a:endParaRPr lang="zh-TW" altLang="en-US" sz="5500" dirty="0"/>
          </a:p>
          <a:p>
            <a:pPr marL="45720" indent="0">
              <a:buNone/>
            </a:pPr>
            <a:r>
              <a:rPr lang="zh-TW" altLang="en-US" dirty="0"/>
              <a:t/>
            </a:r>
            <a:br>
              <a:rPr lang="zh-TW" altLang="en-US" dirty="0"/>
            </a:br>
            <a:endParaRPr kumimoji="1" lang="zh-TW" altLang="en-US" dirty="0"/>
          </a:p>
        </p:txBody>
      </p:sp>
      <p:pic>
        <p:nvPicPr>
          <p:cNvPr id="4" name="內容版面配置區 6">
            <a:extLst>
              <a:ext uri="{FF2B5EF4-FFF2-40B4-BE49-F238E27FC236}">
                <a16:creationId xmlns:a16="http://schemas.microsoft.com/office/drawing/2014/main" id="{56122DE6-9EE7-C243-BCDC-8B58C01FFFC8}"/>
              </a:ext>
            </a:extLst>
          </p:cNvPr>
          <p:cNvPicPr>
            <a:picLocks noChangeAspect="1"/>
          </p:cNvPicPr>
          <p:nvPr/>
        </p:nvPicPr>
        <p:blipFill>
          <a:blip r:embed="rId2"/>
          <a:stretch>
            <a:fillRect/>
          </a:stretch>
        </p:blipFill>
        <p:spPr>
          <a:xfrm>
            <a:off x="1523999" y="2140298"/>
            <a:ext cx="5954427" cy="4120190"/>
          </a:xfrm>
          <a:prstGeom prst="rect">
            <a:avLst/>
          </a:prstGeom>
        </p:spPr>
      </p:pic>
    </p:spTree>
    <p:extLst>
      <p:ext uri="{BB962C8B-B14F-4D97-AF65-F5344CB8AC3E}">
        <p14:creationId xmlns:p14="http://schemas.microsoft.com/office/powerpoint/2010/main" val="771574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內容版面配置區 7" descr="一張含有 文字, 收據 的圖片&#10;&#10;自動產生的描述">
            <a:extLst>
              <a:ext uri="{FF2B5EF4-FFF2-40B4-BE49-F238E27FC236}">
                <a16:creationId xmlns:a16="http://schemas.microsoft.com/office/drawing/2014/main" id="{5D1F5378-0298-5643-9D54-19955D186B53}"/>
              </a:ext>
            </a:extLst>
          </p:cNvPr>
          <p:cNvPicPr>
            <a:picLocks noChangeAspect="1"/>
          </p:cNvPicPr>
          <p:nvPr/>
        </p:nvPicPr>
        <p:blipFill>
          <a:blip r:embed="rId2"/>
          <a:stretch>
            <a:fillRect/>
          </a:stretch>
        </p:blipFill>
        <p:spPr>
          <a:xfrm>
            <a:off x="1185761" y="1700952"/>
            <a:ext cx="7628862" cy="4810697"/>
          </a:xfrm>
          <a:prstGeom prst="rect">
            <a:avLst/>
          </a:prstGeom>
        </p:spPr>
      </p:pic>
      <p:sp>
        <p:nvSpPr>
          <p:cNvPr id="2" name="標題 1">
            <a:extLst>
              <a:ext uri="{FF2B5EF4-FFF2-40B4-BE49-F238E27FC236}">
                <a16:creationId xmlns:a16="http://schemas.microsoft.com/office/drawing/2014/main" id="{908915D8-EAA4-7640-998E-0017DC7AE1DD}"/>
              </a:ext>
            </a:extLst>
          </p:cNvPr>
          <p:cNvSpPr>
            <a:spLocks noGrp="1"/>
          </p:cNvSpPr>
          <p:nvPr>
            <p:ph type="title"/>
          </p:nvPr>
        </p:nvSpPr>
        <p:spPr>
          <a:xfrm>
            <a:off x="1524000" y="-75362"/>
            <a:ext cx="9144000" cy="1143000"/>
          </a:xfrm>
        </p:spPr>
        <p:txBody>
          <a:bodyPr/>
          <a:lstStyle/>
          <a:p>
            <a:r>
              <a:rPr lang="zh-CN" altLang="en-US" b="1" dirty="0"/>
              <a:t>多元迴歸分析</a:t>
            </a:r>
            <a:endParaRPr kumimoji="1" lang="zh-TW" altLang="en-US" dirty="0"/>
          </a:p>
        </p:txBody>
      </p:sp>
      <p:sp>
        <p:nvSpPr>
          <p:cNvPr id="3" name="內容版面配置區 2">
            <a:extLst>
              <a:ext uri="{FF2B5EF4-FFF2-40B4-BE49-F238E27FC236}">
                <a16:creationId xmlns:a16="http://schemas.microsoft.com/office/drawing/2014/main" id="{8853812C-5AA9-4A4E-8B6F-6133D2777252}"/>
              </a:ext>
            </a:extLst>
          </p:cNvPr>
          <p:cNvSpPr>
            <a:spLocks noGrp="1"/>
          </p:cNvSpPr>
          <p:nvPr>
            <p:ph idx="1"/>
          </p:nvPr>
        </p:nvSpPr>
        <p:spPr>
          <a:xfrm>
            <a:off x="1524000" y="1140085"/>
            <a:ext cx="9144000" cy="560867"/>
          </a:xfrm>
        </p:spPr>
        <p:txBody>
          <a:bodyPr>
            <a:normAutofit fontScale="92500" lnSpcReduction="10000"/>
          </a:bodyPr>
          <a:lstStyle/>
          <a:p>
            <a:r>
              <a:rPr lang="zh-TW" altLang="en-US" b="1" dirty="0"/>
              <a:t>資料散佈圖</a:t>
            </a:r>
            <a:r>
              <a:rPr lang="zh-TW" altLang="en-US" dirty="0"/>
              <a:t/>
            </a:r>
            <a:br>
              <a:rPr lang="zh-TW" altLang="en-US" dirty="0"/>
            </a:br>
            <a:endParaRPr kumimoji="1" lang="zh-TW" altLang="en-US" dirty="0"/>
          </a:p>
        </p:txBody>
      </p:sp>
      <p:sp>
        <p:nvSpPr>
          <p:cNvPr id="4" name="標題 1">
            <a:extLst>
              <a:ext uri="{FF2B5EF4-FFF2-40B4-BE49-F238E27FC236}">
                <a16:creationId xmlns:a16="http://schemas.microsoft.com/office/drawing/2014/main" id="{4EFB1221-3400-2B44-AD08-2856C7A166B8}"/>
              </a:ext>
            </a:extLst>
          </p:cNvPr>
          <p:cNvSpPr txBox="1">
            <a:spLocks/>
          </p:cNvSpPr>
          <p:nvPr/>
        </p:nvSpPr>
        <p:spPr bwMode="black">
          <a:xfrm>
            <a:off x="7249347" y="1067638"/>
            <a:ext cx="4408966" cy="851628"/>
          </a:xfrm>
          <a:prstGeom prst="rect">
            <a:avLst/>
          </a:prstGeom>
          <a:solidFill>
            <a:srgbClr val="FFFFFF"/>
          </a:solidFill>
          <a:ln w="31750" cap="sq">
            <a:solidFill>
              <a:schemeClr val="bg1">
                <a:lumMod val="85000"/>
              </a:schemeClr>
            </a:solidFill>
            <a:miter lim="800000"/>
          </a:ln>
        </p:spPr>
        <p:txBody>
          <a:bodyPr vert="horz" lIns="182880" tIns="182880" rIns="182880" bIns="182880" rtlCol="0" anchor="ctr">
            <a:normAutofit fontScale="55000" lnSpcReduction="20000"/>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pPr algn="l"/>
            <a:endParaRPr lang="en-US" altLang="zh-TW" sz="2100" dirty="0">
              <a:latin typeface="+mj-ea"/>
            </a:endParaRPr>
          </a:p>
          <a:p>
            <a:pPr algn="l"/>
            <a:r>
              <a:rPr kumimoji="1" lang="en" altLang="zh-TW" dirty="0"/>
              <a:t>'</a:t>
            </a:r>
            <a:r>
              <a:rPr kumimoji="1" lang="en" altLang="zh-TW" dirty="0" err="1"/>
              <a:t>price~avg</a:t>
            </a:r>
            <a:r>
              <a:rPr kumimoji="1" lang="en" altLang="zh-TW" dirty="0"/>
              <a:t> +</a:t>
            </a:r>
            <a:r>
              <a:rPr kumimoji="1" lang="en" altLang="zh-TW" dirty="0" err="1"/>
              <a:t>population+hous+wage</a:t>
            </a:r>
            <a:r>
              <a:rPr kumimoji="1" lang="en" altLang="zh-TW" dirty="0"/>
              <a:t>'</a:t>
            </a:r>
            <a:endParaRPr kumimoji="1" lang="zh-TW" altLang="en-US" dirty="0"/>
          </a:p>
        </p:txBody>
      </p:sp>
    </p:spTree>
    <p:extLst>
      <p:ext uri="{BB962C8B-B14F-4D97-AF65-F5344CB8AC3E}">
        <p14:creationId xmlns:p14="http://schemas.microsoft.com/office/powerpoint/2010/main" val="606450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ctrTitle"/>
          </p:nvPr>
        </p:nvSpPr>
        <p:spPr/>
        <p:txBody>
          <a:bodyPr rtlCol="0"/>
          <a:lstStyle/>
          <a:p>
            <a:pPr rtl="0"/>
            <a:r>
              <a:rPr lang="en-US" altLang="zh-TW" dirty="0">
                <a:latin typeface="+mj-ea"/>
                <a:sym typeface="新細明體" panose="02020500000000000000" pitchFamily="18" charset="-120"/>
              </a:rPr>
              <a:t>DNN</a:t>
            </a:r>
            <a:r>
              <a:rPr lang="zh-TW" altLang="en-US" dirty="0">
                <a:latin typeface="+mj-ea"/>
                <a:sym typeface="新細明體" panose="02020500000000000000" pitchFamily="18" charset="-120"/>
              </a:rPr>
              <a:t> </a:t>
            </a:r>
            <a:r>
              <a:rPr lang="en-US" altLang="zh-TW" dirty="0">
                <a:latin typeface="+mj-ea"/>
                <a:sym typeface="新細明體" panose="02020500000000000000" pitchFamily="18" charset="-120"/>
              </a:rPr>
              <a:t>&amp;</a:t>
            </a:r>
            <a:r>
              <a:rPr lang="zh-TW" altLang="en-US" dirty="0">
                <a:latin typeface="+mj-ea"/>
                <a:sym typeface="新細明體" panose="02020500000000000000" pitchFamily="18" charset="-120"/>
              </a:rPr>
              <a:t> </a:t>
            </a:r>
            <a:r>
              <a:rPr lang="en-US" altLang="zh-TW" dirty="0">
                <a:latin typeface="+mj-ea"/>
                <a:sym typeface="新細明體" panose="02020500000000000000" pitchFamily="18" charset="-120"/>
              </a:rPr>
              <a:t>RNN</a:t>
            </a:r>
            <a:endParaRPr lang="zh-TW" altLang="en-US" dirty="0">
              <a:latin typeface="+mj-ea"/>
              <a:sym typeface="新細明體" panose="02020500000000000000" pitchFamily="18" charset="-120"/>
            </a:endParaRPr>
          </a:p>
        </p:txBody>
      </p:sp>
      <p:sp>
        <p:nvSpPr>
          <p:cNvPr id="5" name="副標題 4"/>
          <p:cNvSpPr>
            <a:spLocks noGrp="1"/>
          </p:cNvSpPr>
          <p:nvPr>
            <p:ph type="subTitle" idx="1"/>
          </p:nvPr>
        </p:nvSpPr>
        <p:spPr/>
        <p:txBody>
          <a:bodyPr rtlCol="0"/>
          <a:lstStyle/>
          <a:p>
            <a:pPr rtl="0"/>
            <a:r>
              <a:rPr lang="en-US" altLang="zh-TW" dirty="0">
                <a:latin typeface="+mj-ea"/>
                <a:ea typeface="+mj-ea"/>
                <a:sym typeface="新細明體" panose="02020500000000000000" pitchFamily="18" charset="-120"/>
              </a:rPr>
              <a:t>(with</a:t>
            </a:r>
            <a:r>
              <a:rPr lang="zh-TW" altLang="en-US" dirty="0">
                <a:latin typeface="+mj-ea"/>
                <a:ea typeface="+mj-ea"/>
                <a:sym typeface="新細明體" panose="02020500000000000000" pitchFamily="18" charset="-120"/>
              </a:rPr>
              <a:t> </a:t>
            </a:r>
            <a:r>
              <a:rPr lang="en-US" altLang="zh-TW" dirty="0">
                <a:latin typeface="+mj-ea"/>
                <a:ea typeface="+mj-ea"/>
                <a:sym typeface="新細明體" panose="02020500000000000000" pitchFamily="18" charset="-120"/>
              </a:rPr>
              <a:t>ticket</a:t>
            </a:r>
            <a:r>
              <a:rPr lang="zh-TW" altLang="en-US" dirty="0">
                <a:latin typeface="+mj-ea"/>
                <a:ea typeface="+mj-ea"/>
                <a:sym typeface="新細明體" panose="02020500000000000000" pitchFamily="18" charset="-120"/>
              </a:rPr>
              <a:t> </a:t>
            </a:r>
            <a:r>
              <a:rPr lang="en-US" altLang="zh-TW" dirty="0">
                <a:latin typeface="+mj-ea"/>
                <a:ea typeface="+mj-ea"/>
                <a:sym typeface="新細明體" panose="02020500000000000000" pitchFamily="18" charset="-120"/>
              </a:rPr>
              <a:t>price</a:t>
            </a:r>
            <a:r>
              <a:rPr lang="en-US" altLang="zh-TW" dirty="0">
                <a:sym typeface="新細明體" panose="02020500000000000000" pitchFamily="18" charset="-120"/>
              </a:rPr>
              <a:t>,</a:t>
            </a:r>
            <a:r>
              <a:rPr lang="zh-TW" altLang="en-US" dirty="0">
                <a:sym typeface="新細明體" panose="02020500000000000000" pitchFamily="18" charset="-120"/>
              </a:rPr>
              <a:t> </a:t>
            </a:r>
            <a:r>
              <a:rPr lang="en-US" altLang="zh-TW" dirty="0">
                <a:sym typeface="新細明體" panose="02020500000000000000" pitchFamily="18" charset="-120"/>
              </a:rPr>
              <a:t>team</a:t>
            </a:r>
            <a:r>
              <a:rPr lang="zh-TW" altLang="en-US" dirty="0">
                <a:sym typeface="新細明體" panose="02020500000000000000" pitchFamily="18" charset="-120"/>
              </a:rPr>
              <a:t> </a:t>
            </a:r>
            <a:r>
              <a:rPr lang="en-US" altLang="zh-TW" dirty="0">
                <a:sym typeface="新細明體" panose="02020500000000000000" pitchFamily="18" charset="-120"/>
              </a:rPr>
              <a:t>performance,</a:t>
            </a:r>
            <a:r>
              <a:rPr lang="zh-TW" altLang="en-US" dirty="0">
                <a:sym typeface="新細明體" panose="02020500000000000000" pitchFamily="18" charset="-120"/>
              </a:rPr>
              <a:t> </a:t>
            </a:r>
            <a:r>
              <a:rPr lang="en-US" altLang="zh-TW" dirty="0">
                <a:sym typeface="新細明體" panose="02020500000000000000" pitchFamily="18" charset="-120"/>
              </a:rPr>
              <a:t>ticket</a:t>
            </a:r>
            <a:r>
              <a:rPr lang="zh-TW" altLang="en-US" dirty="0">
                <a:sym typeface="新細明體" panose="02020500000000000000" pitchFamily="18" charset="-120"/>
              </a:rPr>
              <a:t> </a:t>
            </a:r>
            <a:r>
              <a:rPr lang="en-US" altLang="zh-TW" dirty="0">
                <a:sym typeface="新細明體" panose="02020500000000000000" pitchFamily="18" charset="-120"/>
              </a:rPr>
              <a:t>sales</a:t>
            </a:r>
            <a:r>
              <a:rPr lang="en-US" altLang="zh-TW" dirty="0">
                <a:latin typeface="+mj-ea"/>
                <a:ea typeface="+mj-ea"/>
                <a:sym typeface="新細明體" panose="02020500000000000000" pitchFamily="18" charset="-120"/>
              </a:rPr>
              <a:t>)</a:t>
            </a:r>
            <a:endParaRPr lang="zh-TW" altLang="en-US" dirty="0">
              <a:latin typeface="+mj-ea"/>
              <a:ea typeface="+mj-ea"/>
              <a:sym typeface="新細明體" panose="02020500000000000000" pitchFamily="18" charset="-120"/>
            </a:endParaRPr>
          </a:p>
        </p:txBody>
      </p:sp>
    </p:spTree>
    <p:extLst>
      <p:ext uri="{BB962C8B-B14F-4D97-AF65-F5344CB8AC3E}">
        <p14:creationId xmlns:p14="http://schemas.microsoft.com/office/powerpoint/2010/main" val="3396391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CFF225B-3736-B148-97D6-ABA2002DADE2}"/>
              </a:ext>
            </a:extLst>
          </p:cNvPr>
          <p:cNvSpPr>
            <a:spLocks noGrp="1"/>
          </p:cNvSpPr>
          <p:nvPr>
            <p:ph type="title"/>
          </p:nvPr>
        </p:nvSpPr>
        <p:spPr/>
        <p:txBody>
          <a:bodyPr/>
          <a:lstStyle/>
          <a:p>
            <a:r>
              <a:rPr lang="zh-CN" altLang="en-US" b="1" dirty="0">
                <a:sym typeface="新細明體" panose="02020500000000000000" pitchFamily="18" charset="-120"/>
              </a:rPr>
              <a:t>預測售票銷售收入</a:t>
            </a:r>
            <a:endParaRPr kumimoji="1" lang="zh-TW" altLang="en-US" dirty="0"/>
          </a:p>
        </p:txBody>
      </p:sp>
      <p:sp>
        <p:nvSpPr>
          <p:cNvPr id="3" name="內容版面配置區 2">
            <a:extLst>
              <a:ext uri="{FF2B5EF4-FFF2-40B4-BE49-F238E27FC236}">
                <a16:creationId xmlns:a16="http://schemas.microsoft.com/office/drawing/2014/main" id="{BD2BE664-C579-F447-9BB2-2BB6E6B8D876}"/>
              </a:ext>
            </a:extLst>
          </p:cNvPr>
          <p:cNvSpPr>
            <a:spLocks noGrp="1"/>
          </p:cNvSpPr>
          <p:nvPr>
            <p:ph idx="1"/>
          </p:nvPr>
        </p:nvSpPr>
        <p:spPr/>
        <p:txBody>
          <a:bodyPr/>
          <a:lstStyle/>
          <a:p>
            <a:r>
              <a:rPr kumimoji="1" lang="zh-CN" altLang="en-US" sz="3600" dirty="0"/>
              <a:t>資料來源：</a:t>
            </a:r>
            <a:endParaRPr kumimoji="1" lang="en-US" altLang="zh-CN" sz="3600" dirty="0"/>
          </a:p>
          <a:p>
            <a:pPr marL="685800" lvl="3" indent="0">
              <a:buNone/>
            </a:pPr>
            <a:r>
              <a:rPr kumimoji="1" lang="en-US" altLang="zh-TW" sz="2800" dirty="0"/>
              <a:t>NBA</a:t>
            </a:r>
            <a:r>
              <a:rPr kumimoji="1" lang="zh-CN" altLang="en-US" sz="2800" dirty="0"/>
              <a:t>各隊歷年票價</a:t>
            </a:r>
            <a:endParaRPr kumimoji="1" lang="en-US" altLang="zh-CN" sz="2800" dirty="0"/>
          </a:p>
          <a:p>
            <a:pPr marL="685800" lvl="3" indent="0">
              <a:buNone/>
            </a:pPr>
            <a:r>
              <a:rPr kumimoji="1" lang="en-US" altLang="zh-TW" sz="2800" dirty="0"/>
              <a:t>NBA</a:t>
            </a:r>
            <a:r>
              <a:rPr kumimoji="1" lang="zh-CN" altLang="en-US" sz="2800" dirty="0"/>
              <a:t>各隊歷年勝率</a:t>
            </a:r>
            <a:endParaRPr kumimoji="1" lang="en-US" altLang="zh-CN" sz="2800" dirty="0"/>
          </a:p>
          <a:p>
            <a:pPr marL="685800" lvl="3" indent="0">
              <a:buNone/>
            </a:pPr>
            <a:r>
              <a:rPr kumimoji="1" lang="en-US" altLang="zh-CN" sz="2800" dirty="0"/>
              <a:t>NBA</a:t>
            </a:r>
            <a:r>
              <a:rPr kumimoji="1" lang="zh-CN" altLang="en-US" sz="2800" dirty="0"/>
              <a:t>各隊各年售票情形</a:t>
            </a:r>
            <a:endParaRPr kumimoji="1" lang="en-US" altLang="zh-CN" sz="2800" dirty="0"/>
          </a:p>
          <a:p>
            <a:pPr marL="685800" lvl="3" indent="0">
              <a:buNone/>
            </a:pPr>
            <a:r>
              <a:rPr kumimoji="1" lang="en-US" altLang="zh-TW" sz="2800" dirty="0"/>
              <a:t>NBA</a:t>
            </a:r>
            <a:r>
              <a:rPr kumimoji="1" lang="zh-CN" altLang="en-US" sz="2800" dirty="0"/>
              <a:t>各年</a:t>
            </a:r>
            <a:r>
              <a:rPr kumimoji="1" lang="en-US" altLang="zh-TW" sz="2800" dirty="0"/>
              <a:t>MVP</a:t>
            </a:r>
            <a:r>
              <a:rPr kumimoji="1" lang="zh-CN" altLang="en-US" sz="2800" dirty="0"/>
              <a:t>所在隊伍</a:t>
            </a:r>
            <a:endParaRPr kumimoji="1" lang="zh-TW" altLang="en-US" sz="2800" dirty="0"/>
          </a:p>
          <a:p>
            <a:pPr marL="45720" indent="0">
              <a:buNone/>
            </a:pPr>
            <a:endParaRPr kumimoji="1" lang="zh-TW" altLang="en-US" dirty="0"/>
          </a:p>
        </p:txBody>
      </p:sp>
      <p:sp>
        <p:nvSpPr>
          <p:cNvPr id="4" name="標題 1">
            <a:extLst>
              <a:ext uri="{FF2B5EF4-FFF2-40B4-BE49-F238E27FC236}">
                <a16:creationId xmlns:a16="http://schemas.microsoft.com/office/drawing/2014/main" id="{C13E1F98-EB47-7745-9F1C-4317152092A7}"/>
              </a:ext>
            </a:extLst>
          </p:cNvPr>
          <p:cNvSpPr txBox="1">
            <a:spLocks/>
          </p:cNvSpPr>
          <p:nvPr/>
        </p:nvSpPr>
        <p:spPr bwMode="blackWhite">
          <a:xfrm>
            <a:off x="8158657" y="4816469"/>
            <a:ext cx="2509343" cy="512396"/>
          </a:xfrm>
          <a:prstGeom prst="rect">
            <a:avLst/>
          </a:prstGeom>
          <a:solidFill>
            <a:srgbClr val="FFFFFF"/>
          </a:solidFill>
          <a:ln w="31750" cap="sq">
            <a:solidFill>
              <a:schemeClr val="bg1">
                <a:lumMod val="85000"/>
              </a:schemeClr>
            </a:solidFill>
            <a:miter lim="800000"/>
          </a:ln>
        </p:spPr>
        <p:txBody>
          <a:bodyPr vert="horz" lIns="182880" tIns="182880" rIns="182880" bIns="182880" rtlCol="0" anchor="ctr" anchorCtr="1">
            <a:noAutofit/>
          </a:bodyPr>
          <a:lstStyle>
            <a:lvl1pPr algn="ctr" defTabSz="914400" rtl="0" eaLnBrk="1" latinLnBrk="0" hangingPunct="1">
              <a:lnSpc>
                <a:spcPct val="90000"/>
              </a:lnSpc>
              <a:spcBef>
                <a:spcPct val="0"/>
              </a:spcBef>
              <a:buNone/>
              <a:defRPr sz="2200" kern="1200" cap="all" spc="200" baseline="0">
                <a:solidFill>
                  <a:srgbClr val="262626"/>
                </a:solidFill>
                <a:latin typeface="+mj-lt"/>
                <a:ea typeface="+mj-ea"/>
                <a:cs typeface="+mj-cs"/>
              </a:defRPr>
            </a:lvl1pPr>
          </a:lstStyle>
          <a:p>
            <a:r>
              <a:rPr kumimoji="1" lang="zh-TW" altLang="en-US" sz="1800" dirty="0">
                <a:solidFill>
                  <a:schemeClr val="bg1">
                    <a:lumMod val="50000"/>
                  </a:schemeClr>
                </a:solidFill>
              </a:rPr>
              <a:t>資料</a:t>
            </a:r>
            <a:r>
              <a:rPr kumimoji="1" lang="zh-CN" altLang="en-US" sz="1800" dirty="0">
                <a:solidFill>
                  <a:schemeClr val="bg1">
                    <a:lumMod val="50000"/>
                  </a:schemeClr>
                </a:solidFill>
              </a:rPr>
              <a:t>年份</a:t>
            </a:r>
            <a:r>
              <a:rPr kumimoji="1" lang="zh-TW" altLang="en-US" sz="1800" dirty="0">
                <a:solidFill>
                  <a:schemeClr val="bg1">
                    <a:lumMod val="50000"/>
                  </a:schemeClr>
                </a:solidFill>
              </a:rPr>
              <a:t>：</a:t>
            </a:r>
            <a:r>
              <a:rPr kumimoji="1" lang="en-US" altLang="zh-TW" sz="1800" dirty="0">
                <a:solidFill>
                  <a:schemeClr val="bg1">
                    <a:lumMod val="50000"/>
                  </a:schemeClr>
                </a:solidFill>
              </a:rPr>
              <a:t>2000~2017</a:t>
            </a:r>
            <a:endParaRPr kumimoji="1" lang="zh-TW" altLang="en-US" sz="1800" dirty="0">
              <a:solidFill>
                <a:schemeClr val="bg1">
                  <a:lumMod val="50000"/>
                </a:schemeClr>
              </a:solidFill>
            </a:endParaRPr>
          </a:p>
        </p:txBody>
      </p:sp>
    </p:spTree>
    <p:extLst>
      <p:ext uri="{BB962C8B-B14F-4D97-AF65-F5344CB8AC3E}">
        <p14:creationId xmlns:p14="http://schemas.microsoft.com/office/powerpoint/2010/main" val="7089247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038A92C-6959-0B48-B6FA-7DC995DEFC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6151" y="2247441"/>
            <a:ext cx="5592953" cy="3668617"/>
          </a:xfrm>
          <a:prstGeom prst="rect">
            <a:avLst/>
          </a:prstGeom>
        </p:spPr>
      </p:pic>
      <p:pic>
        <p:nvPicPr>
          <p:cNvPr id="10" name="Picture 9">
            <a:extLst>
              <a:ext uri="{FF2B5EF4-FFF2-40B4-BE49-F238E27FC236}">
                <a16:creationId xmlns:a16="http://schemas.microsoft.com/office/drawing/2014/main" id="{E60362E0-EADB-4949-8CEE-9CF30F0340D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56619" y="132203"/>
            <a:ext cx="3950187" cy="5783855"/>
          </a:xfrm>
          <a:prstGeom prst="rect">
            <a:avLst/>
          </a:prstGeom>
        </p:spPr>
      </p:pic>
      <p:sp>
        <p:nvSpPr>
          <p:cNvPr id="11" name="標題 1">
            <a:extLst>
              <a:ext uri="{FF2B5EF4-FFF2-40B4-BE49-F238E27FC236}">
                <a16:creationId xmlns:a16="http://schemas.microsoft.com/office/drawing/2014/main" id="{D969B601-18F6-6544-B1B8-9C6E9D6FF162}"/>
              </a:ext>
            </a:extLst>
          </p:cNvPr>
          <p:cNvSpPr>
            <a:spLocks noGrp="1"/>
          </p:cNvSpPr>
          <p:nvPr>
            <p:ph type="title"/>
          </p:nvPr>
        </p:nvSpPr>
        <p:spPr>
          <a:xfrm>
            <a:off x="1524000" y="457200"/>
            <a:ext cx="9144000" cy="1143000"/>
          </a:xfrm>
        </p:spPr>
        <p:txBody>
          <a:bodyPr/>
          <a:lstStyle/>
          <a:p>
            <a:r>
              <a:rPr kumimoji="1" lang="zh-CN" altLang="en-US" b="1" dirty="0">
                <a:sym typeface="新細明體" panose="02020500000000000000" pitchFamily="18" charset="-120"/>
              </a:rPr>
              <a:t>資料型態</a:t>
            </a:r>
            <a:endParaRPr kumimoji="1" lang="zh-TW" altLang="en-US" dirty="0"/>
          </a:p>
        </p:txBody>
      </p:sp>
    </p:spTree>
    <p:extLst>
      <p:ext uri="{BB962C8B-B14F-4D97-AF65-F5344CB8AC3E}">
        <p14:creationId xmlns:p14="http://schemas.microsoft.com/office/powerpoint/2010/main" val="4074547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CFF225B-3736-B148-97D6-ABA2002DADE2}"/>
              </a:ext>
            </a:extLst>
          </p:cNvPr>
          <p:cNvSpPr>
            <a:spLocks noGrp="1"/>
          </p:cNvSpPr>
          <p:nvPr>
            <p:ph type="title"/>
          </p:nvPr>
        </p:nvSpPr>
        <p:spPr/>
        <p:txBody>
          <a:bodyPr/>
          <a:lstStyle/>
          <a:p>
            <a:r>
              <a:rPr lang="zh-CN" altLang="en-US" b="1" dirty="0">
                <a:sym typeface="新細明體" panose="02020500000000000000" pitchFamily="18" charset="-120"/>
              </a:rPr>
              <a:t>預測目標</a:t>
            </a:r>
            <a:endParaRPr kumimoji="1" lang="zh-TW" altLang="en-US" dirty="0"/>
          </a:p>
        </p:txBody>
      </p:sp>
      <p:sp>
        <p:nvSpPr>
          <p:cNvPr id="3" name="內容版面配置區 2">
            <a:extLst>
              <a:ext uri="{FF2B5EF4-FFF2-40B4-BE49-F238E27FC236}">
                <a16:creationId xmlns:a16="http://schemas.microsoft.com/office/drawing/2014/main" id="{BD2BE664-C579-F447-9BB2-2BB6E6B8D876}"/>
              </a:ext>
            </a:extLst>
          </p:cNvPr>
          <p:cNvSpPr>
            <a:spLocks noGrp="1"/>
          </p:cNvSpPr>
          <p:nvPr>
            <p:ph idx="1"/>
          </p:nvPr>
        </p:nvSpPr>
        <p:spPr>
          <a:xfrm>
            <a:off x="1524000" y="2188225"/>
            <a:ext cx="9144000" cy="4457700"/>
          </a:xfrm>
        </p:spPr>
        <p:txBody>
          <a:bodyPr/>
          <a:lstStyle/>
          <a:p>
            <a:r>
              <a:rPr kumimoji="1" lang="zh-CN" altLang="en-US" sz="3600" dirty="0"/>
              <a:t>售票銷售收入：</a:t>
            </a:r>
            <a:endParaRPr kumimoji="1" lang="en-US" altLang="zh-CN" sz="3600" dirty="0"/>
          </a:p>
          <a:p>
            <a:r>
              <a:rPr kumimoji="1" lang="zh-CN" altLang="en-US" sz="3600" dirty="0"/>
              <a:t>沒有</a:t>
            </a:r>
            <a:r>
              <a:rPr kumimoji="1" lang="en-US" altLang="zh-TW" sz="3600" dirty="0"/>
              <a:t>data?</a:t>
            </a:r>
          </a:p>
          <a:p>
            <a:r>
              <a:rPr kumimoji="1" lang="zh-CN" altLang="en-US" sz="3600" dirty="0"/>
              <a:t>當年度</a:t>
            </a:r>
            <a:r>
              <a:rPr kumimoji="1" lang="zh-TW" altLang="en-US" sz="3600" dirty="0"/>
              <a:t> </a:t>
            </a:r>
            <a:r>
              <a:rPr kumimoji="1" lang="zh-CN" altLang="en-US" sz="3600" dirty="0"/>
              <a:t>平均票價</a:t>
            </a:r>
            <a:r>
              <a:rPr kumimoji="1" lang="zh-TW" altLang="en-US" sz="3600" dirty="0"/>
              <a:t> * 票價銷量</a:t>
            </a:r>
            <a:endParaRPr kumimoji="1" lang="en-US" altLang="zh-CN" sz="3600" dirty="0"/>
          </a:p>
          <a:p>
            <a:pPr marL="45720" indent="0">
              <a:buNone/>
            </a:pPr>
            <a:endParaRPr kumimoji="1" lang="zh-TW" altLang="en-US" dirty="0"/>
          </a:p>
        </p:txBody>
      </p:sp>
    </p:spTree>
    <p:extLst>
      <p:ext uri="{BB962C8B-B14F-4D97-AF65-F5344CB8AC3E}">
        <p14:creationId xmlns:p14="http://schemas.microsoft.com/office/powerpoint/2010/main" val="1796000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rtlCol="0"/>
          <a:lstStyle/>
          <a:p>
            <a:r>
              <a:rPr lang="en" altLang="zh-TW" b="1" cap="none" dirty="0"/>
              <a:t>Web Crawling</a:t>
            </a:r>
            <a:r>
              <a:rPr lang="en" altLang="zh-TW" b="1" dirty="0"/>
              <a:t/>
            </a:r>
            <a:br>
              <a:rPr lang="en" altLang="zh-TW" b="1" dirty="0"/>
            </a:br>
            <a:r>
              <a:rPr lang="en-US" altLang="zh-TW" cap="none" dirty="0">
                <a:latin typeface="新細明體" panose="02020500000000000000" pitchFamily="18" charset="-120"/>
                <a:ea typeface="微軟正黑體" panose="020B0604030504040204" pitchFamily="34" charset="-120"/>
                <a:sym typeface="新細明體" panose="02020500000000000000" pitchFamily="18" charset="-120"/>
              </a:rPr>
              <a:t> </a:t>
            </a:r>
            <a:endParaRPr lang="zh-TW" altLang="en-US" dirty="0">
              <a:latin typeface="新細明體" panose="02020500000000000000" pitchFamily="18" charset="-120"/>
              <a:ea typeface="微軟正黑體" panose="020B0604030504040204" pitchFamily="34" charset="-120"/>
              <a:sym typeface="新細明體" panose="02020500000000000000" pitchFamily="18" charset="-120"/>
            </a:endParaRPr>
          </a:p>
        </p:txBody>
      </p:sp>
      <p:pic>
        <p:nvPicPr>
          <p:cNvPr id="5" name="內容版面配置區 4">
            <a:extLst>
              <a:ext uri="{FF2B5EF4-FFF2-40B4-BE49-F238E27FC236}">
                <a16:creationId xmlns:a16="http://schemas.microsoft.com/office/drawing/2014/main" id="{08BBD93D-C392-D84F-890B-055111A81090}"/>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59767" y="1575263"/>
            <a:ext cx="6018090" cy="4825537"/>
          </a:xfrm>
        </p:spPr>
      </p:pic>
      <p:pic>
        <p:nvPicPr>
          <p:cNvPr id="8" name="圖片 7">
            <a:extLst>
              <a:ext uri="{FF2B5EF4-FFF2-40B4-BE49-F238E27FC236}">
                <a16:creationId xmlns:a16="http://schemas.microsoft.com/office/drawing/2014/main" id="{1E20D810-67A8-6E40-A2FA-F13033130B7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77857" y="1914810"/>
            <a:ext cx="6018090" cy="4485990"/>
          </a:xfrm>
          <a:prstGeom prst="rect">
            <a:avLst/>
          </a:prstGeom>
        </p:spPr>
      </p:pic>
    </p:spTree>
    <p:extLst>
      <p:ext uri="{BB962C8B-B14F-4D97-AF65-F5344CB8AC3E}">
        <p14:creationId xmlns:p14="http://schemas.microsoft.com/office/powerpoint/2010/main" val="1514594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標題 6"/>
          <p:cNvSpPr>
            <a:spLocks noGrp="1"/>
          </p:cNvSpPr>
          <p:nvPr>
            <p:ph type="title"/>
          </p:nvPr>
        </p:nvSpPr>
        <p:spPr/>
        <p:txBody>
          <a:bodyPr rtlCol="0"/>
          <a:lstStyle/>
          <a:p>
            <a:pPr rtl="0"/>
            <a:r>
              <a:rPr lang="en-US" altLang="zh-TW" b="1" dirty="0">
                <a:sym typeface="新細明體" panose="02020500000000000000" pitchFamily="18" charset="-120"/>
              </a:rPr>
              <a:t>DNN</a:t>
            </a:r>
            <a:r>
              <a:rPr lang="zh-TW" altLang="en-US" b="1" dirty="0">
                <a:sym typeface="新細明體" panose="02020500000000000000" pitchFamily="18" charset="-120"/>
              </a:rPr>
              <a:t> </a:t>
            </a:r>
            <a:r>
              <a:rPr lang="zh-CN" altLang="en-US" b="1" dirty="0">
                <a:sym typeface="新細明體" panose="02020500000000000000" pitchFamily="18" charset="-120"/>
              </a:rPr>
              <a:t>模型：</a:t>
            </a:r>
            <a:r>
              <a:rPr lang="en-US" altLang="zh-TW" b="1" dirty="0">
                <a:sym typeface="新細明體" panose="02020500000000000000" pitchFamily="18" charset="-120"/>
              </a:rPr>
              <a:t>input</a:t>
            </a:r>
            <a:endParaRPr lang="zh-TW" altLang="en-US" b="1" dirty="0">
              <a:latin typeface="+mj-ea"/>
              <a:sym typeface="新細明體" panose="02020500000000000000" pitchFamily="18" charset="-120"/>
            </a:endParaRPr>
          </a:p>
        </p:txBody>
      </p:sp>
      <p:sp>
        <p:nvSpPr>
          <p:cNvPr id="12" name="內容版面配置區 2">
            <a:extLst>
              <a:ext uri="{FF2B5EF4-FFF2-40B4-BE49-F238E27FC236}">
                <a16:creationId xmlns:a16="http://schemas.microsoft.com/office/drawing/2014/main" id="{A968E08D-BEC4-424A-B99B-35B048C74E5C}"/>
              </a:ext>
            </a:extLst>
          </p:cNvPr>
          <p:cNvSpPr txBox="1">
            <a:spLocks/>
          </p:cNvSpPr>
          <p:nvPr/>
        </p:nvSpPr>
        <p:spPr>
          <a:xfrm>
            <a:off x="1524000" y="601797"/>
            <a:ext cx="6606448" cy="3320208"/>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0"/>
              </a:spcBef>
              <a:buClr>
                <a:schemeClr val="accent1">
                  <a:lumMod val="50000"/>
                </a:schemeClr>
              </a:buClr>
              <a:buSzPct val="100000"/>
              <a:buFont typeface="Arial" pitchFamily="34" charset="0"/>
              <a:buNone/>
              <a:defRPr sz="1800" b="1" kern="1200" cap="all" baseline="0">
                <a:solidFill>
                  <a:schemeClr val="tx1"/>
                </a:solidFill>
                <a:latin typeface="+mj-lt"/>
                <a:ea typeface="+mj-ea"/>
                <a:cs typeface="+mn-cs"/>
              </a:defRPr>
            </a:lvl1pPr>
            <a:lvl2pPr marL="457200" indent="0" algn="l" defTabSz="914400" rtl="0" eaLnBrk="1" latinLnBrk="0" hangingPunct="1">
              <a:lnSpc>
                <a:spcPct val="90000"/>
              </a:lnSpc>
              <a:spcBef>
                <a:spcPts val="800"/>
              </a:spcBef>
              <a:buClr>
                <a:schemeClr val="accent1">
                  <a:lumMod val="50000"/>
                </a:schemeClr>
              </a:buClr>
              <a:buSzPct val="100000"/>
              <a:buFont typeface="Arial" pitchFamily="34" charset="0"/>
              <a:buNone/>
              <a:defRPr sz="2000" b="1" kern="1200">
                <a:solidFill>
                  <a:schemeClr val="tx1"/>
                </a:solidFill>
                <a:latin typeface="+mj-ea"/>
                <a:ea typeface="+mj-ea"/>
                <a:cs typeface="+mn-cs"/>
              </a:defRPr>
            </a:lvl2pPr>
            <a:lvl3pPr marL="914400" indent="0" algn="l" defTabSz="914400" rtl="0" eaLnBrk="1" latinLnBrk="0" hangingPunct="1">
              <a:lnSpc>
                <a:spcPct val="90000"/>
              </a:lnSpc>
              <a:spcBef>
                <a:spcPts val="800"/>
              </a:spcBef>
              <a:buClr>
                <a:schemeClr val="accent1">
                  <a:lumMod val="50000"/>
                </a:schemeClr>
              </a:buClr>
              <a:buSzPct val="100000"/>
              <a:buFont typeface="Arial" pitchFamily="34" charset="0"/>
              <a:buNone/>
              <a:defRPr sz="1800" b="1" kern="1200">
                <a:solidFill>
                  <a:schemeClr val="tx1"/>
                </a:solidFill>
                <a:latin typeface="+mj-ea"/>
                <a:ea typeface="+mj-ea"/>
                <a:cs typeface="+mn-cs"/>
              </a:defRPr>
            </a:lvl3pPr>
            <a:lvl4pPr marL="1371600" indent="0" algn="l" defTabSz="914400" rtl="0" eaLnBrk="1" latinLnBrk="0" hangingPunct="1">
              <a:lnSpc>
                <a:spcPct val="90000"/>
              </a:lnSpc>
              <a:spcBef>
                <a:spcPts val="800"/>
              </a:spcBef>
              <a:buClr>
                <a:schemeClr val="accent1">
                  <a:lumMod val="50000"/>
                </a:schemeClr>
              </a:buClr>
              <a:buSzPct val="100000"/>
              <a:buFont typeface="Arial" pitchFamily="34" charset="0"/>
              <a:buNone/>
              <a:defRPr sz="1600" b="1" kern="1200">
                <a:solidFill>
                  <a:schemeClr val="tx1"/>
                </a:solidFill>
                <a:latin typeface="+mj-ea"/>
                <a:ea typeface="+mj-ea"/>
                <a:cs typeface="+mn-cs"/>
              </a:defRPr>
            </a:lvl4pPr>
            <a:lvl5pPr marL="1828800" indent="0" algn="l" defTabSz="914400" rtl="0" eaLnBrk="1" latinLnBrk="0" hangingPunct="1">
              <a:lnSpc>
                <a:spcPct val="90000"/>
              </a:lnSpc>
              <a:spcBef>
                <a:spcPts val="800"/>
              </a:spcBef>
              <a:buClr>
                <a:schemeClr val="accent1">
                  <a:lumMod val="50000"/>
                </a:schemeClr>
              </a:buClr>
              <a:buSzPct val="100000"/>
              <a:buFont typeface="Arial" pitchFamily="34" charset="0"/>
              <a:buNone/>
              <a:defRPr sz="1600" b="1" kern="1200">
                <a:solidFill>
                  <a:schemeClr val="tx1"/>
                </a:solidFill>
                <a:latin typeface="+mj-ea"/>
                <a:ea typeface="+mj-ea"/>
                <a:cs typeface="+mn-cs"/>
              </a:defRPr>
            </a:lvl5pPr>
            <a:lvl6pPr marL="2286000" indent="0" algn="l" defTabSz="914400" rtl="0" eaLnBrk="1" latinLnBrk="0" hangingPunct="1">
              <a:lnSpc>
                <a:spcPct val="90000"/>
              </a:lnSpc>
              <a:spcBef>
                <a:spcPts val="800"/>
              </a:spcBef>
              <a:buClr>
                <a:schemeClr val="accent1">
                  <a:lumMod val="50000"/>
                </a:schemeClr>
              </a:buClr>
              <a:buSzPct val="100000"/>
              <a:buFont typeface="Arial"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800"/>
              </a:spcBef>
              <a:buClr>
                <a:schemeClr val="accent1">
                  <a:lumMod val="50000"/>
                </a:schemeClr>
              </a:buClr>
              <a:buSzPct val="100000"/>
              <a:buFont typeface="Arial"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800"/>
              </a:spcBef>
              <a:buClr>
                <a:schemeClr val="accent1">
                  <a:lumMod val="50000"/>
                </a:schemeClr>
              </a:buClr>
              <a:buSzPct val="100000"/>
              <a:buFont typeface="Arial"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800"/>
              </a:spcBef>
              <a:buClr>
                <a:schemeClr val="accent1">
                  <a:lumMod val="50000"/>
                </a:schemeClr>
              </a:buClr>
              <a:buSzPct val="100000"/>
              <a:buFont typeface="Arial" pitchFamily="34" charset="0"/>
              <a:buNone/>
              <a:defRPr sz="1600" b="1" kern="1200">
                <a:solidFill>
                  <a:schemeClr val="tx1"/>
                </a:solidFill>
                <a:latin typeface="+mn-lt"/>
                <a:ea typeface="+mn-ea"/>
                <a:cs typeface="+mn-cs"/>
              </a:defRPr>
            </a:lvl9pPr>
          </a:lstStyle>
          <a:p>
            <a:r>
              <a:rPr lang="zh-CN" altLang="en-US" sz="2400" dirty="0"/>
              <a:t>票價與銷售情形的時間序列：前三年的數據</a:t>
            </a:r>
            <a:endParaRPr lang="en-US" altLang="zh-CN" sz="2400" dirty="0"/>
          </a:p>
          <a:p>
            <a:r>
              <a:rPr lang="en-US" altLang="zh-TW" sz="2400" dirty="0"/>
              <a:t>MVP</a:t>
            </a:r>
            <a:r>
              <a:rPr lang="zh-CN" altLang="en-US" sz="2400" dirty="0"/>
              <a:t>所在隊伍</a:t>
            </a:r>
            <a:endParaRPr lang="en-US" altLang="zh-CN" sz="2400" dirty="0"/>
          </a:p>
          <a:p>
            <a:r>
              <a:rPr lang="zh-CN" altLang="en-US" sz="2400" dirty="0"/>
              <a:t>隊伍的</a:t>
            </a:r>
            <a:r>
              <a:rPr lang="en-US" altLang="zh-TW" sz="2400" dirty="0"/>
              <a:t>one-hot</a:t>
            </a:r>
            <a:r>
              <a:rPr lang="zh-TW" altLang="en-US" sz="2400" dirty="0"/>
              <a:t> </a:t>
            </a:r>
            <a:r>
              <a:rPr lang="en-US" altLang="zh-TW" sz="2400" dirty="0"/>
              <a:t>encoding</a:t>
            </a:r>
          </a:p>
          <a:p>
            <a:r>
              <a:rPr lang="zh-CN" altLang="en-US" sz="2400" dirty="0"/>
              <a:t>隊伍前一年勝率</a:t>
            </a:r>
            <a:endParaRPr lang="en-US" altLang="zh-CN" sz="2400" dirty="0"/>
          </a:p>
          <a:p>
            <a:endParaRPr lang="en-US" altLang="zh-CN" dirty="0"/>
          </a:p>
          <a:p>
            <a:r>
              <a:rPr lang="zh-TW" altLang="en-US" dirty="0"/>
              <a:t/>
            </a:r>
            <a:br>
              <a:rPr lang="zh-TW" altLang="en-US" dirty="0"/>
            </a:br>
            <a:endParaRPr kumimoji="1" lang="zh-TW" altLang="en-US" dirty="0"/>
          </a:p>
        </p:txBody>
      </p:sp>
      <p:pic>
        <p:nvPicPr>
          <p:cNvPr id="16" name="Picture 15">
            <a:extLst>
              <a:ext uri="{FF2B5EF4-FFF2-40B4-BE49-F238E27FC236}">
                <a16:creationId xmlns:a16="http://schemas.microsoft.com/office/drawing/2014/main" id="{200655DF-3CAD-D245-8B3A-4680ACDE81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78805" y="3156756"/>
            <a:ext cx="10322805" cy="2886248"/>
          </a:xfrm>
          <a:prstGeom prst="rect">
            <a:avLst/>
          </a:prstGeom>
        </p:spPr>
      </p:pic>
    </p:spTree>
    <p:extLst>
      <p:ext uri="{BB962C8B-B14F-4D97-AF65-F5344CB8AC3E}">
        <p14:creationId xmlns:p14="http://schemas.microsoft.com/office/powerpoint/2010/main" val="2336938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標題 6"/>
          <p:cNvSpPr>
            <a:spLocks noGrp="1"/>
          </p:cNvSpPr>
          <p:nvPr>
            <p:ph type="title"/>
          </p:nvPr>
        </p:nvSpPr>
        <p:spPr/>
        <p:txBody>
          <a:bodyPr rtlCol="0"/>
          <a:lstStyle/>
          <a:p>
            <a:pPr rtl="0"/>
            <a:r>
              <a:rPr lang="en-US" altLang="zh-TW" b="1" dirty="0">
                <a:sym typeface="新細明體" panose="02020500000000000000" pitchFamily="18" charset="-120"/>
              </a:rPr>
              <a:t>DNN</a:t>
            </a:r>
            <a:r>
              <a:rPr lang="zh-TW" altLang="en-US" b="1" dirty="0">
                <a:sym typeface="新細明體" panose="02020500000000000000" pitchFamily="18" charset="-120"/>
              </a:rPr>
              <a:t> </a:t>
            </a:r>
            <a:r>
              <a:rPr lang="zh-CN" altLang="en-US" b="1" dirty="0">
                <a:sym typeface="新細明體" panose="02020500000000000000" pitchFamily="18" charset="-120"/>
              </a:rPr>
              <a:t>模型：</a:t>
            </a:r>
            <a:r>
              <a:rPr lang="en-US" altLang="zh-TW" b="1" dirty="0">
                <a:sym typeface="新細明體" panose="02020500000000000000" pitchFamily="18" charset="-120"/>
              </a:rPr>
              <a:t>One-hot</a:t>
            </a:r>
            <a:r>
              <a:rPr lang="zh-TW" altLang="en-US" b="1" dirty="0">
                <a:sym typeface="新細明體" panose="02020500000000000000" pitchFamily="18" charset="-120"/>
              </a:rPr>
              <a:t> </a:t>
            </a:r>
            <a:r>
              <a:rPr lang="en-US" altLang="zh-TW" b="1" dirty="0">
                <a:sym typeface="新細明體" panose="02020500000000000000" pitchFamily="18" charset="-120"/>
              </a:rPr>
              <a:t>encoding</a:t>
            </a:r>
            <a:endParaRPr lang="zh-TW" altLang="en-US" b="1" dirty="0">
              <a:latin typeface="+mj-ea"/>
              <a:sym typeface="新細明體" panose="02020500000000000000" pitchFamily="18" charset="-120"/>
            </a:endParaRPr>
          </a:p>
        </p:txBody>
      </p:sp>
      <p:pic>
        <p:nvPicPr>
          <p:cNvPr id="3" name="Picture 2">
            <a:extLst>
              <a:ext uri="{FF2B5EF4-FFF2-40B4-BE49-F238E27FC236}">
                <a16:creationId xmlns:a16="http://schemas.microsoft.com/office/drawing/2014/main" id="{89D213D0-F732-CC4B-8CAD-C5963C0FC9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2100" y="2091675"/>
            <a:ext cx="9067800" cy="3556000"/>
          </a:xfrm>
          <a:prstGeom prst="rect">
            <a:avLst/>
          </a:prstGeom>
        </p:spPr>
      </p:pic>
    </p:spTree>
    <p:extLst>
      <p:ext uri="{BB962C8B-B14F-4D97-AF65-F5344CB8AC3E}">
        <p14:creationId xmlns:p14="http://schemas.microsoft.com/office/powerpoint/2010/main" val="1941747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標題 6"/>
          <p:cNvSpPr>
            <a:spLocks noGrp="1"/>
          </p:cNvSpPr>
          <p:nvPr>
            <p:ph type="title"/>
          </p:nvPr>
        </p:nvSpPr>
        <p:spPr/>
        <p:txBody>
          <a:bodyPr rtlCol="0"/>
          <a:lstStyle/>
          <a:p>
            <a:pPr rtl="0"/>
            <a:r>
              <a:rPr lang="en-US" altLang="zh-TW" b="1" dirty="0">
                <a:sym typeface="新細明體" panose="02020500000000000000" pitchFamily="18" charset="-120"/>
              </a:rPr>
              <a:t>DNN</a:t>
            </a:r>
            <a:r>
              <a:rPr lang="zh-TW" altLang="en-US" b="1" dirty="0">
                <a:sym typeface="新細明體" panose="02020500000000000000" pitchFamily="18" charset="-120"/>
              </a:rPr>
              <a:t> </a:t>
            </a:r>
            <a:r>
              <a:rPr lang="zh-CN" altLang="en-US" b="1" dirty="0">
                <a:sym typeface="新細明體" panose="02020500000000000000" pitchFamily="18" charset="-120"/>
              </a:rPr>
              <a:t>模型：架構</a:t>
            </a:r>
            <a:endParaRPr lang="zh-TW" altLang="en-US" b="1" dirty="0">
              <a:latin typeface="+mj-ea"/>
              <a:sym typeface="新細明體" panose="02020500000000000000" pitchFamily="18" charset="-120"/>
            </a:endParaRPr>
          </a:p>
        </p:txBody>
      </p:sp>
      <p:pic>
        <p:nvPicPr>
          <p:cNvPr id="5" name="Picture 4">
            <a:extLst>
              <a:ext uri="{FF2B5EF4-FFF2-40B4-BE49-F238E27FC236}">
                <a16:creationId xmlns:a16="http://schemas.microsoft.com/office/drawing/2014/main" id="{54098E51-59A2-124E-B2EE-7BEA29239B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0" y="3678636"/>
            <a:ext cx="10278737" cy="2625547"/>
          </a:xfrm>
          <a:prstGeom prst="rect">
            <a:avLst/>
          </a:prstGeom>
        </p:spPr>
      </p:pic>
      <p:pic>
        <p:nvPicPr>
          <p:cNvPr id="8" name="Picture 7">
            <a:extLst>
              <a:ext uri="{FF2B5EF4-FFF2-40B4-BE49-F238E27FC236}">
                <a16:creationId xmlns:a16="http://schemas.microsoft.com/office/drawing/2014/main" id="{D2233578-20D2-8544-8C15-F262B43B4F7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82575" y="699571"/>
            <a:ext cx="6235589" cy="2825827"/>
          </a:xfrm>
          <a:prstGeom prst="rect">
            <a:avLst/>
          </a:prstGeom>
        </p:spPr>
      </p:pic>
    </p:spTree>
    <p:extLst>
      <p:ext uri="{BB962C8B-B14F-4D97-AF65-F5344CB8AC3E}">
        <p14:creationId xmlns:p14="http://schemas.microsoft.com/office/powerpoint/2010/main" val="4194900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標題 6"/>
          <p:cNvSpPr>
            <a:spLocks noGrp="1"/>
          </p:cNvSpPr>
          <p:nvPr>
            <p:ph type="title"/>
          </p:nvPr>
        </p:nvSpPr>
        <p:spPr/>
        <p:txBody>
          <a:bodyPr rtlCol="0"/>
          <a:lstStyle/>
          <a:p>
            <a:pPr rtl="0"/>
            <a:r>
              <a:rPr lang="en-US" altLang="zh-TW" b="1" dirty="0">
                <a:sym typeface="新細明體" panose="02020500000000000000" pitchFamily="18" charset="-120"/>
              </a:rPr>
              <a:t>DNN</a:t>
            </a:r>
            <a:r>
              <a:rPr lang="zh-TW" altLang="en-US" b="1" dirty="0">
                <a:sym typeface="新細明體" panose="02020500000000000000" pitchFamily="18" charset="-120"/>
              </a:rPr>
              <a:t> </a:t>
            </a:r>
            <a:r>
              <a:rPr lang="zh-CN" altLang="en-US" b="1" dirty="0">
                <a:sym typeface="新細明體" panose="02020500000000000000" pitchFamily="18" charset="-120"/>
              </a:rPr>
              <a:t>模型：結果</a:t>
            </a:r>
            <a:endParaRPr lang="zh-TW" altLang="en-US" b="1" dirty="0">
              <a:latin typeface="+mj-ea"/>
              <a:sym typeface="新細明體" panose="02020500000000000000" pitchFamily="18" charset="-120"/>
            </a:endParaRPr>
          </a:p>
        </p:txBody>
      </p:sp>
      <p:pic>
        <p:nvPicPr>
          <p:cNvPr id="3" name="Picture 2">
            <a:extLst>
              <a:ext uri="{FF2B5EF4-FFF2-40B4-BE49-F238E27FC236}">
                <a16:creationId xmlns:a16="http://schemas.microsoft.com/office/drawing/2014/main" id="{A54FDA69-631F-8745-ABC1-8FC4765E48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70008" y="1696749"/>
            <a:ext cx="6451983" cy="4495367"/>
          </a:xfrm>
          <a:prstGeom prst="rect">
            <a:avLst/>
          </a:prstGeom>
        </p:spPr>
      </p:pic>
    </p:spTree>
    <p:extLst>
      <p:ext uri="{BB962C8B-B14F-4D97-AF65-F5344CB8AC3E}">
        <p14:creationId xmlns:p14="http://schemas.microsoft.com/office/powerpoint/2010/main" val="2115466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標題 6"/>
          <p:cNvSpPr>
            <a:spLocks noGrp="1"/>
          </p:cNvSpPr>
          <p:nvPr>
            <p:ph type="title"/>
          </p:nvPr>
        </p:nvSpPr>
        <p:spPr/>
        <p:txBody>
          <a:bodyPr rtlCol="0"/>
          <a:lstStyle/>
          <a:p>
            <a:pPr rtl="0"/>
            <a:r>
              <a:rPr lang="en-US" altLang="zh-TW" b="1" dirty="0">
                <a:sym typeface="新細明體" panose="02020500000000000000" pitchFamily="18" charset="-120"/>
              </a:rPr>
              <a:t>RNN</a:t>
            </a:r>
            <a:r>
              <a:rPr lang="zh-TW" altLang="en-US" b="1" dirty="0">
                <a:sym typeface="新細明體" panose="02020500000000000000" pitchFamily="18" charset="-120"/>
              </a:rPr>
              <a:t> </a:t>
            </a:r>
            <a:r>
              <a:rPr lang="zh-CN" altLang="en-US" b="1" dirty="0">
                <a:sym typeface="新細明體" panose="02020500000000000000" pitchFamily="18" charset="-120"/>
              </a:rPr>
              <a:t>模型：</a:t>
            </a:r>
            <a:r>
              <a:rPr lang="en-US" altLang="zh-TW" b="1" dirty="0">
                <a:sym typeface="新細明體" panose="02020500000000000000" pitchFamily="18" charset="-120"/>
              </a:rPr>
              <a:t>input</a:t>
            </a:r>
            <a:endParaRPr lang="zh-TW" altLang="en-US" b="1" dirty="0">
              <a:latin typeface="+mj-ea"/>
              <a:sym typeface="新細明體" panose="02020500000000000000" pitchFamily="18" charset="-120"/>
            </a:endParaRPr>
          </a:p>
        </p:txBody>
      </p:sp>
      <p:sp>
        <p:nvSpPr>
          <p:cNvPr id="12" name="內容版面配置區 2">
            <a:extLst>
              <a:ext uri="{FF2B5EF4-FFF2-40B4-BE49-F238E27FC236}">
                <a16:creationId xmlns:a16="http://schemas.microsoft.com/office/drawing/2014/main" id="{A968E08D-BEC4-424A-B99B-35B048C74E5C}"/>
              </a:ext>
            </a:extLst>
          </p:cNvPr>
          <p:cNvSpPr txBox="1">
            <a:spLocks/>
          </p:cNvSpPr>
          <p:nvPr/>
        </p:nvSpPr>
        <p:spPr>
          <a:xfrm>
            <a:off x="1524000" y="601797"/>
            <a:ext cx="6606448" cy="3320208"/>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0"/>
              </a:spcBef>
              <a:buClr>
                <a:schemeClr val="accent1">
                  <a:lumMod val="50000"/>
                </a:schemeClr>
              </a:buClr>
              <a:buSzPct val="100000"/>
              <a:buFont typeface="Arial" pitchFamily="34" charset="0"/>
              <a:buNone/>
              <a:defRPr sz="1800" b="1" kern="1200" cap="all" baseline="0">
                <a:solidFill>
                  <a:schemeClr val="tx1"/>
                </a:solidFill>
                <a:latin typeface="+mj-lt"/>
                <a:ea typeface="+mj-ea"/>
                <a:cs typeface="+mn-cs"/>
              </a:defRPr>
            </a:lvl1pPr>
            <a:lvl2pPr marL="457200" indent="0" algn="l" defTabSz="914400" rtl="0" eaLnBrk="1" latinLnBrk="0" hangingPunct="1">
              <a:lnSpc>
                <a:spcPct val="90000"/>
              </a:lnSpc>
              <a:spcBef>
                <a:spcPts val="800"/>
              </a:spcBef>
              <a:buClr>
                <a:schemeClr val="accent1">
                  <a:lumMod val="50000"/>
                </a:schemeClr>
              </a:buClr>
              <a:buSzPct val="100000"/>
              <a:buFont typeface="Arial" pitchFamily="34" charset="0"/>
              <a:buNone/>
              <a:defRPr sz="2000" b="1" kern="1200">
                <a:solidFill>
                  <a:schemeClr val="tx1"/>
                </a:solidFill>
                <a:latin typeface="+mj-ea"/>
                <a:ea typeface="+mj-ea"/>
                <a:cs typeface="+mn-cs"/>
              </a:defRPr>
            </a:lvl2pPr>
            <a:lvl3pPr marL="914400" indent="0" algn="l" defTabSz="914400" rtl="0" eaLnBrk="1" latinLnBrk="0" hangingPunct="1">
              <a:lnSpc>
                <a:spcPct val="90000"/>
              </a:lnSpc>
              <a:spcBef>
                <a:spcPts val="800"/>
              </a:spcBef>
              <a:buClr>
                <a:schemeClr val="accent1">
                  <a:lumMod val="50000"/>
                </a:schemeClr>
              </a:buClr>
              <a:buSzPct val="100000"/>
              <a:buFont typeface="Arial" pitchFamily="34" charset="0"/>
              <a:buNone/>
              <a:defRPr sz="1800" b="1" kern="1200">
                <a:solidFill>
                  <a:schemeClr val="tx1"/>
                </a:solidFill>
                <a:latin typeface="+mj-ea"/>
                <a:ea typeface="+mj-ea"/>
                <a:cs typeface="+mn-cs"/>
              </a:defRPr>
            </a:lvl3pPr>
            <a:lvl4pPr marL="1371600" indent="0" algn="l" defTabSz="914400" rtl="0" eaLnBrk="1" latinLnBrk="0" hangingPunct="1">
              <a:lnSpc>
                <a:spcPct val="90000"/>
              </a:lnSpc>
              <a:spcBef>
                <a:spcPts val="800"/>
              </a:spcBef>
              <a:buClr>
                <a:schemeClr val="accent1">
                  <a:lumMod val="50000"/>
                </a:schemeClr>
              </a:buClr>
              <a:buSzPct val="100000"/>
              <a:buFont typeface="Arial" pitchFamily="34" charset="0"/>
              <a:buNone/>
              <a:defRPr sz="1600" b="1" kern="1200">
                <a:solidFill>
                  <a:schemeClr val="tx1"/>
                </a:solidFill>
                <a:latin typeface="+mj-ea"/>
                <a:ea typeface="+mj-ea"/>
                <a:cs typeface="+mn-cs"/>
              </a:defRPr>
            </a:lvl4pPr>
            <a:lvl5pPr marL="1828800" indent="0" algn="l" defTabSz="914400" rtl="0" eaLnBrk="1" latinLnBrk="0" hangingPunct="1">
              <a:lnSpc>
                <a:spcPct val="90000"/>
              </a:lnSpc>
              <a:spcBef>
                <a:spcPts val="800"/>
              </a:spcBef>
              <a:buClr>
                <a:schemeClr val="accent1">
                  <a:lumMod val="50000"/>
                </a:schemeClr>
              </a:buClr>
              <a:buSzPct val="100000"/>
              <a:buFont typeface="Arial" pitchFamily="34" charset="0"/>
              <a:buNone/>
              <a:defRPr sz="1600" b="1" kern="1200">
                <a:solidFill>
                  <a:schemeClr val="tx1"/>
                </a:solidFill>
                <a:latin typeface="+mj-ea"/>
                <a:ea typeface="+mj-ea"/>
                <a:cs typeface="+mn-cs"/>
              </a:defRPr>
            </a:lvl5pPr>
            <a:lvl6pPr marL="2286000" indent="0" algn="l" defTabSz="914400" rtl="0" eaLnBrk="1" latinLnBrk="0" hangingPunct="1">
              <a:lnSpc>
                <a:spcPct val="90000"/>
              </a:lnSpc>
              <a:spcBef>
                <a:spcPts val="800"/>
              </a:spcBef>
              <a:buClr>
                <a:schemeClr val="accent1">
                  <a:lumMod val="50000"/>
                </a:schemeClr>
              </a:buClr>
              <a:buSzPct val="100000"/>
              <a:buFont typeface="Arial"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800"/>
              </a:spcBef>
              <a:buClr>
                <a:schemeClr val="accent1">
                  <a:lumMod val="50000"/>
                </a:schemeClr>
              </a:buClr>
              <a:buSzPct val="100000"/>
              <a:buFont typeface="Arial"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800"/>
              </a:spcBef>
              <a:buClr>
                <a:schemeClr val="accent1">
                  <a:lumMod val="50000"/>
                </a:schemeClr>
              </a:buClr>
              <a:buSzPct val="100000"/>
              <a:buFont typeface="Arial"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800"/>
              </a:spcBef>
              <a:buClr>
                <a:schemeClr val="accent1">
                  <a:lumMod val="50000"/>
                </a:schemeClr>
              </a:buClr>
              <a:buSzPct val="100000"/>
              <a:buFont typeface="Arial" pitchFamily="34" charset="0"/>
              <a:buNone/>
              <a:defRPr sz="1600" b="1" kern="1200">
                <a:solidFill>
                  <a:schemeClr val="tx1"/>
                </a:solidFill>
                <a:latin typeface="+mn-lt"/>
                <a:ea typeface="+mn-ea"/>
                <a:cs typeface="+mn-cs"/>
              </a:defRPr>
            </a:lvl9pPr>
          </a:lstStyle>
          <a:p>
            <a:r>
              <a:rPr lang="zh-CN" altLang="en-US" sz="2400" dirty="0"/>
              <a:t>票價與銷售情形的時間序列：前五年的數據</a:t>
            </a:r>
            <a:endParaRPr lang="en-US" altLang="zh-CN" sz="2400" dirty="0"/>
          </a:p>
          <a:p>
            <a:r>
              <a:rPr lang="en-US" altLang="zh-TW" sz="2400" strike="sngStrike" dirty="0"/>
              <a:t>MVP</a:t>
            </a:r>
            <a:r>
              <a:rPr lang="zh-CN" altLang="en-US" sz="2400" strike="sngStrike" dirty="0"/>
              <a:t>所在隊伍</a:t>
            </a:r>
            <a:endParaRPr lang="en-US" altLang="zh-CN" sz="2400" strike="sngStrike" dirty="0"/>
          </a:p>
          <a:p>
            <a:r>
              <a:rPr lang="zh-CN" altLang="en-US" sz="2400" strike="sngStrike" dirty="0"/>
              <a:t>隊伍的</a:t>
            </a:r>
            <a:r>
              <a:rPr lang="en-US" altLang="zh-TW" sz="2400" strike="sngStrike" dirty="0"/>
              <a:t>one-hot</a:t>
            </a:r>
            <a:r>
              <a:rPr lang="zh-TW" altLang="en-US" sz="2400" strike="sngStrike" dirty="0"/>
              <a:t> </a:t>
            </a:r>
            <a:r>
              <a:rPr lang="en-US" altLang="zh-TW" sz="2400" strike="sngStrike" dirty="0"/>
              <a:t>encoding</a:t>
            </a:r>
          </a:p>
          <a:p>
            <a:r>
              <a:rPr lang="zh-CN" altLang="en-US" sz="2400" strike="sngStrike" dirty="0"/>
              <a:t>隊伍前一年勝率</a:t>
            </a:r>
            <a:endParaRPr lang="en-US" altLang="zh-CN" sz="2400" strike="sngStrike" dirty="0"/>
          </a:p>
          <a:p>
            <a:endParaRPr lang="en-US" altLang="zh-CN" dirty="0"/>
          </a:p>
          <a:p>
            <a:r>
              <a:rPr lang="zh-TW" altLang="en-US" dirty="0"/>
              <a:t/>
            </a:r>
            <a:br>
              <a:rPr lang="zh-TW" altLang="en-US" dirty="0"/>
            </a:br>
            <a:endParaRPr kumimoji="1" lang="zh-TW" altLang="en-US" dirty="0"/>
          </a:p>
        </p:txBody>
      </p:sp>
      <p:pic>
        <p:nvPicPr>
          <p:cNvPr id="16" name="Picture 15">
            <a:extLst>
              <a:ext uri="{FF2B5EF4-FFF2-40B4-BE49-F238E27FC236}">
                <a16:creationId xmlns:a16="http://schemas.microsoft.com/office/drawing/2014/main" id="{200655DF-3CAD-D245-8B3A-4680ACDE81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78805" y="3156756"/>
            <a:ext cx="10322805" cy="2886248"/>
          </a:xfrm>
          <a:prstGeom prst="rect">
            <a:avLst/>
          </a:prstGeom>
        </p:spPr>
      </p:pic>
    </p:spTree>
    <p:extLst>
      <p:ext uri="{BB962C8B-B14F-4D97-AF65-F5344CB8AC3E}">
        <p14:creationId xmlns:p14="http://schemas.microsoft.com/office/powerpoint/2010/main" val="3458374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標題 6"/>
          <p:cNvSpPr>
            <a:spLocks noGrp="1"/>
          </p:cNvSpPr>
          <p:nvPr>
            <p:ph type="title"/>
          </p:nvPr>
        </p:nvSpPr>
        <p:spPr/>
        <p:txBody>
          <a:bodyPr rtlCol="0"/>
          <a:lstStyle/>
          <a:p>
            <a:pPr rtl="0"/>
            <a:r>
              <a:rPr lang="en-US" altLang="zh-TW" b="1" dirty="0">
                <a:sym typeface="新細明體" panose="02020500000000000000" pitchFamily="18" charset="-120"/>
              </a:rPr>
              <a:t>RNN</a:t>
            </a:r>
            <a:r>
              <a:rPr lang="zh-TW" altLang="en-US" b="1" dirty="0">
                <a:sym typeface="新細明體" panose="02020500000000000000" pitchFamily="18" charset="-120"/>
              </a:rPr>
              <a:t> </a:t>
            </a:r>
            <a:r>
              <a:rPr lang="zh-CN" altLang="en-US" b="1" dirty="0">
                <a:sym typeface="新細明體" panose="02020500000000000000" pitchFamily="18" charset="-120"/>
              </a:rPr>
              <a:t>模型：架構</a:t>
            </a:r>
            <a:endParaRPr lang="zh-TW" altLang="en-US" b="1" dirty="0">
              <a:latin typeface="+mj-ea"/>
              <a:sym typeface="新細明體" panose="02020500000000000000" pitchFamily="18" charset="-120"/>
            </a:endParaRPr>
          </a:p>
        </p:txBody>
      </p:sp>
      <p:pic>
        <p:nvPicPr>
          <p:cNvPr id="3" name="Picture 2">
            <a:extLst>
              <a:ext uri="{FF2B5EF4-FFF2-40B4-BE49-F238E27FC236}">
                <a16:creationId xmlns:a16="http://schemas.microsoft.com/office/drawing/2014/main" id="{F6CE5C0B-2FF6-2540-9311-7A21D0C7EA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00031" y="866583"/>
            <a:ext cx="5197207" cy="2423520"/>
          </a:xfrm>
          <a:prstGeom prst="rect">
            <a:avLst/>
          </a:prstGeom>
        </p:spPr>
      </p:pic>
      <p:pic>
        <p:nvPicPr>
          <p:cNvPr id="6" name="Picture 5">
            <a:extLst>
              <a:ext uri="{FF2B5EF4-FFF2-40B4-BE49-F238E27FC236}">
                <a16:creationId xmlns:a16="http://schemas.microsoft.com/office/drawing/2014/main" id="{5F533008-BC44-E949-A338-AD122FC2F1A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24000" y="3618212"/>
            <a:ext cx="9322098" cy="2716485"/>
          </a:xfrm>
          <a:prstGeom prst="rect">
            <a:avLst/>
          </a:prstGeom>
        </p:spPr>
      </p:pic>
    </p:spTree>
    <p:extLst>
      <p:ext uri="{BB962C8B-B14F-4D97-AF65-F5344CB8AC3E}">
        <p14:creationId xmlns:p14="http://schemas.microsoft.com/office/powerpoint/2010/main" val="33163629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標題 6"/>
          <p:cNvSpPr>
            <a:spLocks noGrp="1"/>
          </p:cNvSpPr>
          <p:nvPr>
            <p:ph type="title"/>
          </p:nvPr>
        </p:nvSpPr>
        <p:spPr/>
        <p:txBody>
          <a:bodyPr rtlCol="0"/>
          <a:lstStyle/>
          <a:p>
            <a:pPr rtl="0"/>
            <a:r>
              <a:rPr lang="en-US" altLang="zh-TW" b="1" dirty="0">
                <a:sym typeface="新細明體" panose="02020500000000000000" pitchFamily="18" charset="-120"/>
              </a:rPr>
              <a:t>RNN</a:t>
            </a:r>
            <a:r>
              <a:rPr lang="zh-TW" altLang="en-US" b="1" dirty="0">
                <a:sym typeface="新細明體" panose="02020500000000000000" pitchFamily="18" charset="-120"/>
              </a:rPr>
              <a:t> </a:t>
            </a:r>
            <a:r>
              <a:rPr lang="zh-CN" altLang="en-US" b="1" dirty="0">
                <a:sym typeface="新細明體" panose="02020500000000000000" pitchFamily="18" charset="-120"/>
              </a:rPr>
              <a:t>模型：結果</a:t>
            </a:r>
            <a:endParaRPr lang="zh-TW" altLang="en-US" b="1" dirty="0">
              <a:latin typeface="+mj-ea"/>
              <a:sym typeface="新細明體" panose="02020500000000000000" pitchFamily="18" charset="-120"/>
            </a:endParaRPr>
          </a:p>
        </p:txBody>
      </p:sp>
      <p:pic>
        <p:nvPicPr>
          <p:cNvPr id="4" name="Picture 3">
            <a:extLst>
              <a:ext uri="{FF2B5EF4-FFF2-40B4-BE49-F238E27FC236}">
                <a16:creationId xmlns:a16="http://schemas.microsoft.com/office/drawing/2014/main" id="{22ADA8D7-C8E5-494B-84FC-FFF044B0E4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12380" y="1718785"/>
            <a:ext cx="5967240" cy="4157626"/>
          </a:xfrm>
          <a:prstGeom prst="rect">
            <a:avLst/>
          </a:prstGeom>
        </p:spPr>
      </p:pic>
    </p:spTree>
    <p:extLst>
      <p:ext uri="{BB962C8B-B14F-4D97-AF65-F5344CB8AC3E}">
        <p14:creationId xmlns:p14="http://schemas.microsoft.com/office/powerpoint/2010/main" val="7246306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CFF225B-3736-B148-97D6-ABA2002DADE2}"/>
              </a:ext>
            </a:extLst>
          </p:cNvPr>
          <p:cNvSpPr>
            <a:spLocks noGrp="1"/>
          </p:cNvSpPr>
          <p:nvPr>
            <p:ph type="title"/>
          </p:nvPr>
        </p:nvSpPr>
        <p:spPr/>
        <p:txBody>
          <a:bodyPr/>
          <a:lstStyle/>
          <a:p>
            <a:r>
              <a:rPr kumimoji="1" lang="zh-CN" altLang="en-US" b="1" dirty="0">
                <a:sym typeface="新細明體" panose="02020500000000000000" pitchFamily="18" charset="-120"/>
              </a:rPr>
              <a:t>可以改進的地方</a:t>
            </a:r>
            <a:endParaRPr kumimoji="1" lang="zh-TW" altLang="en-US" dirty="0"/>
          </a:p>
        </p:txBody>
      </p:sp>
      <p:sp>
        <p:nvSpPr>
          <p:cNvPr id="3" name="內容版面配置區 2">
            <a:extLst>
              <a:ext uri="{FF2B5EF4-FFF2-40B4-BE49-F238E27FC236}">
                <a16:creationId xmlns:a16="http://schemas.microsoft.com/office/drawing/2014/main" id="{BD2BE664-C579-F447-9BB2-2BB6E6B8D876}"/>
              </a:ext>
            </a:extLst>
          </p:cNvPr>
          <p:cNvSpPr>
            <a:spLocks noGrp="1"/>
          </p:cNvSpPr>
          <p:nvPr>
            <p:ph idx="1"/>
          </p:nvPr>
        </p:nvSpPr>
        <p:spPr/>
        <p:txBody>
          <a:bodyPr/>
          <a:lstStyle/>
          <a:p>
            <a:r>
              <a:rPr kumimoji="1" lang="en-US" altLang="zh-TW" sz="3600" dirty="0"/>
              <a:t>Data</a:t>
            </a:r>
            <a:r>
              <a:rPr kumimoji="1" lang="zh-TW" altLang="en-US" sz="3600" dirty="0"/>
              <a:t> </a:t>
            </a:r>
            <a:r>
              <a:rPr kumimoji="1" lang="en-US" altLang="zh-TW" sz="3600" dirty="0"/>
              <a:t>augmentation</a:t>
            </a:r>
            <a:endParaRPr kumimoji="1" lang="en-US" altLang="zh-CN" sz="3600" dirty="0"/>
          </a:p>
          <a:p>
            <a:r>
              <a:rPr kumimoji="1" lang="en-US" altLang="zh-TW" sz="3600" dirty="0"/>
              <a:t>one-hot</a:t>
            </a:r>
            <a:r>
              <a:rPr kumimoji="1" lang="zh-TW" altLang="en-US" sz="3600" dirty="0"/>
              <a:t> </a:t>
            </a:r>
            <a:r>
              <a:rPr kumimoji="1" lang="en-US" altLang="zh-TW" sz="3600" dirty="0"/>
              <a:t>encoding</a:t>
            </a:r>
            <a:r>
              <a:rPr kumimoji="1" lang="zh-TW" altLang="en-US" sz="3600" dirty="0"/>
              <a:t> </a:t>
            </a:r>
            <a:r>
              <a:rPr kumimoji="1" lang="en-US" altLang="zh-TW" sz="3600" dirty="0"/>
              <a:t>-&gt;</a:t>
            </a:r>
            <a:r>
              <a:rPr kumimoji="1" lang="zh-TW" altLang="en-US" sz="3600" dirty="0"/>
              <a:t> </a:t>
            </a:r>
            <a:r>
              <a:rPr kumimoji="1" lang="en-US" altLang="zh-TW" sz="3600" dirty="0"/>
              <a:t>team</a:t>
            </a:r>
            <a:r>
              <a:rPr kumimoji="1" lang="zh-TW" altLang="en-US" sz="3600" dirty="0"/>
              <a:t> </a:t>
            </a:r>
            <a:r>
              <a:rPr kumimoji="1" lang="en-US" altLang="zh-TW" sz="3600" dirty="0" err="1"/>
              <a:t>infos</a:t>
            </a:r>
            <a:endParaRPr kumimoji="1" lang="en-US" altLang="zh-TW" sz="3600" dirty="0"/>
          </a:p>
          <a:p>
            <a:r>
              <a:rPr kumimoji="1" lang="en-US" altLang="zh-TW" sz="3600" dirty="0"/>
              <a:t>Model</a:t>
            </a:r>
            <a:r>
              <a:rPr kumimoji="1" lang="zh-TW" altLang="en-US" sz="3600" dirty="0"/>
              <a:t> </a:t>
            </a:r>
            <a:r>
              <a:rPr kumimoji="1" lang="en-US" altLang="zh-TW" sz="3600" dirty="0"/>
              <a:t>selection</a:t>
            </a:r>
            <a:r>
              <a:rPr kumimoji="1" lang="zh-TW" altLang="en-US" sz="3600" dirty="0"/>
              <a:t> </a:t>
            </a:r>
            <a:r>
              <a:rPr kumimoji="1" lang="en-US" altLang="zh-TW" sz="3600" dirty="0"/>
              <a:t>and</a:t>
            </a:r>
            <a:r>
              <a:rPr kumimoji="1" lang="zh-TW" altLang="en-US" sz="3600" dirty="0"/>
              <a:t> </a:t>
            </a:r>
            <a:r>
              <a:rPr kumimoji="1" lang="en-US" altLang="zh-TW" sz="3600" dirty="0"/>
              <a:t>merging</a:t>
            </a:r>
            <a:endParaRPr kumimoji="1" lang="en-US" altLang="zh-CN" sz="3600" dirty="0"/>
          </a:p>
          <a:p>
            <a:pPr marL="45720" indent="0">
              <a:buNone/>
            </a:pPr>
            <a:endParaRPr kumimoji="1" lang="zh-TW" altLang="en-US" dirty="0"/>
          </a:p>
        </p:txBody>
      </p:sp>
    </p:spTree>
    <p:extLst>
      <p:ext uri="{BB962C8B-B14F-4D97-AF65-F5344CB8AC3E}">
        <p14:creationId xmlns:p14="http://schemas.microsoft.com/office/powerpoint/2010/main" val="2028586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70C9F97-8C12-C141-BFCB-24DFD1C40A52}"/>
              </a:ext>
            </a:extLst>
          </p:cNvPr>
          <p:cNvSpPr>
            <a:spLocks noGrp="1"/>
          </p:cNvSpPr>
          <p:nvPr>
            <p:ph type="ctrTitle"/>
          </p:nvPr>
        </p:nvSpPr>
        <p:spPr>
          <a:xfrm>
            <a:off x="838200" y="2308860"/>
            <a:ext cx="10515600" cy="2240280"/>
          </a:xfrm>
        </p:spPr>
        <p:txBody>
          <a:bodyPr/>
          <a:lstStyle/>
          <a:p>
            <a:r>
              <a:rPr lang="en-US" altLang="zh-TW" sz="4800" cap="none" dirty="0"/>
              <a:t>Conclusion</a:t>
            </a:r>
            <a:r>
              <a:rPr lang="en" altLang="zh-TW" dirty="0"/>
              <a:t/>
            </a:r>
            <a:br>
              <a:rPr lang="en" altLang="zh-TW" dirty="0"/>
            </a:br>
            <a:endParaRPr kumimoji="1" lang="zh-TW" altLang="en-US" dirty="0"/>
          </a:p>
        </p:txBody>
      </p:sp>
    </p:spTree>
    <p:extLst>
      <p:ext uri="{BB962C8B-B14F-4D97-AF65-F5344CB8AC3E}">
        <p14:creationId xmlns:p14="http://schemas.microsoft.com/office/powerpoint/2010/main" val="1123467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70C9F97-8C12-C141-BFCB-24DFD1C40A52}"/>
              </a:ext>
            </a:extLst>
          </p:cNvPr>
          <p:cNvSpPr>
            <a:spLocks noGrp="1"/>
          </p:cNvSpPr>
          <p:nvPr>
            <p:ph type="ctrTitle"/>
          </p:nvPr>
        </p:nvSpPr>
        <p:spPr>
          <a:xfrm>
            <a:off x="838200" y="2308860"/>
            <a:ext cx="10515600" cy="2240280"/>
          </a:xfrm>
        </p:spPr>
        <p:txBody>
          <a:bodyPr/>
          <a:lstStyle/>
          <a:p>
            <a:r>
              <a:rPr lang="en-US" altLang="zh-TW" sz="4800" cap="none" dirty="0"/>
              <a:t>Q</a:t>
            </a:r>
            <a:r>
              <a:rPr lang="zh-TW" altLang="en-US" sz="4800" cap="none" dirty="0"/>
              <a:t> </a:t>
            </a:r>
            <a:r>
              <a:rPr lang="en-US" altLang="zh-TW" sz="4800" cap="none" dirty="0"/>
              <a:t>&amp;</a:t>
            </a:r>
            <a:r>
              <a:rPr lang="zh-TW" altLang="en-US" sz="4800" cap="none" dirty="0"/>
              <a:t> </a:t>
            </a:r>
            <a:r>
              <a:rPr lang="en-US" altLang="zh-TW" sz="4800" cap="none" dirty="0"/>
              <a:t>A</a:t>
            </a:r>
            <a:r>
              <a:rPr lang="en" altLang="zh-TW" dirty="0"/>
              <a:t/>
            </a:r>
            <a:br>
              <a:rPr lang="en" altLang="zh-TW" dirty="0"/>
            </a:br>
            <a:endParaRPr kumimoji="1" lang="zh-TW" altLang="en-US" dirty="0"/>
          </a:p>
        </p:txBody>
      </p:sp>
    </p:spTree>
    <p:extLst>
      <p:ext uri="{BB962C8B-B14F-4D97-AF65-F5344CB8AC3E}">
        <p14:creationId xmlns:p14="http://schemas.microsoft.com/office/powerpoint/2010/main" val="1392044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rtlCol="0"/>
          <a:lstStyle/>
          <a:p>
            <a:pPr rtl="0"/>
            <a:r>
              <a:rPr lang="zh-CN" altLang="en-US" dirty="0">
                <a:latin typeface="新細明體" panose="02020500000000000000" pitchFamily="18" charset="-120"/>
                <a:ea typeface="微軟正黑體" panose="020B0604030504040204" pitchFamily="34" charset="-120"/>
                <a:sym typeface="新細明體" panose="02020500000000000000" pitchFamily="18" charset="-120"/>
              </a:rPr>
              <a:t>將球員薪水資料和數據表現資料合併</a:t>
            </a:r>
            <a:endParaRPr lang="zh-TW" altLang="en-US" dirty="0">
              <a:latin typeface="新細明體" panose="02020500000000000000" pitchFamily="18" charset="-120"/>
              <a:ea typeface="微軟正黑體" panose="020B0604030504040204" pitchFamily="34" charset="-120"/>
              <a:sym typeface="新細明體" panose="02020500000000000000" pitchFamily="18" charset="-120"/>
            </a:endParaRPr>
          </a:p>
        </p:txBody>
      </p:sp>
      <p:sp>
        <p:nvSpPr>
          <p:cNvPr id="3" name="內容預留位置 2"/>
          <p:cNvSpPr>
            <a:spLocks noGrp="1"/>
          </p:cNvSpPr>
          <p:nvPr>
            <p:ph sz="half" idx="1"/>
          </p:nvPr>
        </p:nvSpPr>
        <p:spPr/>
        <p:txBody>
          <a:bodyPr rtlCol="0"/>
          <a:lstStyle/>
          <a:p>
            <a:pPr rtl="0"/>
            <a:r>
              <a:rPr lang="zh-TW" altLang="en-US" dirty="0">
                <a:latin typeface="新細明體" panose="02020500000000000000" pitchFamily="18" charset="-120"/>
                <a:ea typeface="微軟正黑體" panose="020B0604030504040204" pitchFamily="34" charset="-120"/>
                <a:sym typeface="新細明體" panose="02020500000000000000" pitchFamily="18" charset="-120"/>
              </a:rPr>
              <a:t>薪水資料從 </a:t>
            </a:r>
            <a:r>
              <a:rPr lang="en-US" altLang="zh-TW" dirty="0" err="1">
                <a:latin typeface="新細明體" panose="02020500000000000000" pitchFamily="18" charset="-120"/>
                <a:ea typeface="微軟正黑體" panose="020B0604030504040204" pitchFamily="34" charset="-120"/>
                <a:sym typeface="新細明體" panose="02020500000000000000" pitchFamily="18" charset="-120"/>
              </a:rPr>
              <a:t>espn</a:t>
            </a:r>
            <a:r>
              <a:rPr lang="zh-TW" altLang="en-US" dirty="0">
                <a:latin typeface="新細明體" panose="02020500000000000000" pitchFamily="18" charset="-120"/>
                <a:ea typeface="微軟正黑體" panose="020B0604030504040204" pitchFamily="34" charset="-120"/>
                <a:sym typeface="新細明體" panose="02020500000000000000" pitchFamily="18" charset="-120"/>
              </a:rPr>
              <a:t> </a:t>
            </a:r>
            <a:r>
              <a:rPr lang="zh-CN" altLang="en-US" dirty="0">
                <a:latin typeface="新細明體" panose="02020500000000000000" pitchFamily="18" charset="-120"/>
                <a:ea typeface="微軟正黑體" panose="020B0604030504040204" pitchFamily="34" charset="-120"/>
                <a:sym typeface="新細明體" panose="02020500000000000000" pitchFamily="18" charset="-120"/>
              </a:rPr>
              <a:t>爬下來</a:t>
            </a:r>
            <a:endParaRPr lang="zh-TW" altLang="en-US" dirty="0">
              <a:latin typeface="新細明體" panose="02020500000000000000" pitchFamily="18" charset="-120"/>
              <a:ea typeface="微軟正黑體" panose="020B0604030504040204" pitchFamily="34" charset="-120"/>
              <a:sym typeface="新細明體" panose="02020500000000000000" pitchFamily="18" charset="-120"/>
            </a:endParaRPr>
          </a:p>
          <a:p>
            <a:pPr rtl="0"/>
            <a:r>
              <a:rPr lang="zh-TW" altLang="en-US" dirty="0">
                <a:latin typeface="新細明體" panose="02020500000000000000" pitchFamily="18" charset="-120"/>
                <a:ea typeface="微軟正黑體" panose="020B0604030504040204" pitchFamily="34" charset="-120"/>
                <a:sym typeface="新細明體" panose="02020500000000000000" pitchFamily="18" charset="-120"/>
              </a:rPr>
              <a:t>數據資料從 </a:t>
            </a:r>
            <a:r>
              <a:rPr lang="en-US" altLang="zh-TW" dirty="0">
                <a:latin typeface="新細明體" panose="02020500000000000000" pitchFamily="18" charset="-120"/>
                <a:ea typeface="微軟正黑體" panose="020B0604030504040204" pitchFamily="34" charset="-120"/>
                <a:sym typeface="新細明體" panose="02020500000000000000" pitchFamily="18" charset="-120"/>
              </a:rPr>
              <a:t>basketball reference</a:t>
            </a:r>
            <a:r>
              <a:rPr lang="zh-CN" altLang="en-US" dirty="0">
                <a:latin typeface="新細明體" panose="02020500000000000000" pitchFamily="18" charset="-120"/>
                <a:ea typeface="微軟正黑體" panose="020B0604030504040204" pitchFamily="34" charset="-120"/>
                <a:sym typeface="新細明體" panose="02020500000000000000" pitchFamily="18" charset="-120"/>
              </a:rPr>
              <a:t>爬下來</a:t>
            </a:r>
            <a:endParaRPr lang="en-US" altLang="zh-CN" dirty="0">
              <a:latin typeface="新細明體" panose="02020500000000000000" pitchFamily="18" charset="-120"/>
              <a:ea typeface="微軟正黑體" panose="020B0604030504040204" pitchFamily="34" charset="-120"/>
              <a:sym typeface="新細明體" panose="02020500000000000000" pitchFamily="18" charset="-120"/>
            </a:endParaRPr>
          </a:p>
          <a:p>
            <a:pPr rtl="0"/>
            <a:r>
              <a:rPr lang="zh-CN" altLang="en-US" dirty="0">
                <a:latin typeface="新細明體" panose="02020500000000000000" pitchFamily="18" charset="-120"/>
                <a:ea typeface="微軟正黑體" panose="020B0604030504040204" pitchFamily="34" charset="-120"/>
                <a:sym typeface="新細明體" panose="02020500000000000000" pitchFamily="18" charset="-120"/>
              </a:rPr>
              <a:t>兩者資料皆從</a:t>
            </a:r>
            <a:r>
              <a:rPr lang="en-US" altLang="zh-CN" dirty="0">
                <a:latin typeface="新細明體" panose="02020500000000000000" pitchFamily="18" charset="-120"/>
                <a:ea typeface="微軟正黑體" panose="020B0604030504040204" pitchFamily="34" charset="-120"/>
                <a:sym typeface="新細明體" panose="02020500000000000000" pitchFamily="18" charset="-120"/>
              </a:rPr>
              <a:t>2013</a:t>
            </a:r>
            <a:r>
              <a:rPr lang="zh-CN" altLang="en-US" dirty="0">
                <a:latin typeface="新細明體" panose="02020500000000000000" pitchFamily="18" charset="-120"/>
                <a:ea typeface="微軟正黑體" panose="020B0604030504040204" pitchFamily="34" charset="-120"/>
                <a:sym typeface="新細明體" panose="02020500000000000000" pitchFamily="18" charset="-120"/>
              </a:rPr>
              <a:t>年到</a:t>
            </a:r>
            <a:r>
              <a:rPr lang="en-US" altLang="zh-CN" dirty="0">
                <a:latin typeface="新細明體" panose="02020500000000000000" pitchFamily="18" charset="-120"/>
                <a:ea typeface="微軟正黑體" panose="020B0604030504040204" pitchFamily="34" charset="-120"/>
                <a:sym typeface="新細明體" panose="02020500000000000000" pitchFamily="18" charset="-120"/>
              </a:rPr>
              <a:t>2019</a:t>
            </a:r>
            <a:r>
              <a:rPr lang="zh-CN" altLang="en-US" dirty="0">
                <a:latin typeface="新細明體" panose="02020500000000000000" pitchFamily="18" charset="-120"/>
                <a:ea typeface="微軟正黑體" panose="020B0604030504040204" pitchFamily="34" charset="-120"/>
                <a:sym typeface="新細明體" panose="02020500000000000000" pitchFamily="18" charset="-120"/>
              </a:rPr>
              <a:t>年</a:t>
            </a:r>
            <a:endParaRPr lang="en-US" altLang="zh-CN" dirty="0">
              <a:latin typeface="新細明體" panose="02020500000000000000" pitchFamily="18" charset="-120"/>
              <a:ea typeface="微軟正黑體" panose="020B0604030504040204" pitchFamily="34" charset="-120"/>
              <a:sym typeface="新細明體" panose="02020500000000000000" pitchFamily="18" charset="-120"/>
            </a:endParaRPr>
          </a:p>
          <a:p>
            <a:pPr rtl="0"/>
            <a:r>
              <a:rPr lang="zh-CN" altLang="en-US" dirty="0">
                <a:latin typeface="新細明體" panose="02020500000000000000" pitchFamily="18" charset="-120"/>
                <a:ea typeface="微軟正黑體" panose="020B0604030504040204" pitchFamily="34" charset="-120"/>
                <a:sym typeface="新細明體" panose="02020500000000000000" pitchFamily="18" charset="-120"/>
              </a:rPr>
              <a:t>最後將兩者資料整理合併</a:t>
            </a:r>
            <a:endParaRPr lang="en-US" altLang="zh-CN" dirty="0">
              <a:latin typeface="新細明體" panose="02020500000000000000" pitchFamily="18" charset="-120"/>
              <a:ea typeface="微軟正黑體" panose="020B0604030504040204" pitchFamily="34" charset="-120"/>
              <a:sym typeface="新細明體" panose="02020500000000000000" pitchFamily="18" charset="-120"/>
            </a:endParaRPr>
          </a:p>
        </p:txBody>
      </p:sp>
      <p:pic>
        <p:nvPicPr>
          <p:cNvPr id="8" name="內容版面配置區 7">
            <a:extLst>
              <a:ext uri="{FF2B5EF4-FFF2-40B4-BE49-F238E27FC236}">
                <a16:creationId xmlns:a16="http://schemas.microsoft.com/office/drawing/2014/main" id="{CEF5C0E5-B4E7-B340-9CA0-CFBB823490EF}"/>
              </a:ext>
            </a:extLst>
          </p:cNvPr>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6172202" y="1714500"/>
            <a:ext cx="5025887" cy="4040217"/>
          </a:xfrm>
        </p:spPr>
      </p:pic>
      <p:sp>
        <p:nvSpPr>
          <p:cNvPr id="9" name="矩形 8">
            <a:extLst>
              <a:ext uri="{FF2B5EF4-FFF2-40B4-BE49-F238E27FC236}">
                <a16:creationId xmlns:a16="http://schemas.microsoft.com/office/drawing/2014/main" id="{11FBAE46-EB79-7C47-B760-A479B06DEE7C}"/>
              </a:ext>
            </a:extLst>
          </p:cNvPr>
          <p:cNvSpPr/>
          <p:nvPr/>
        </p:nvSpPr>
        <p:spPr>
          <a:xfrm>
            <a:off x="1636644" y="3734608"/>
            <a:ext cx="3670852" cy="16060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zh-TW" altLang="en-US" dirty="0">
                <a:latin typeface="新細明體" panose="02020500000000000000" pitchFamily="18" charset="-120"/>
                <a:sym typeface="新細明體" panose="02020500000000000000" pitchFamily="18" charset="-120"/>
              </a:rPr>
              <a:t>就可以開始準備來分析 </a:t>
            </a:r>
            <a:endParaRPr lang="en-US" altLang="zh-TW" dirty="0">
              <a:latin typeface="新細明體" panose="02020500000000000000" pitchFamily="18" charset="-120"/>
              <a:sym typeface="新細明體" panose="02020500000000000000" pitchFamily="18" charset="-120"/>
            </a:endParaRPr>
          </a:p>
          <a:p>
            <a:pPr algn="ctr">
              <a:lnSpc>
                <a:spcPct val="150000"/>
              </a:lnSpc>
            </a:pPr>
            <a:r>
              <a:rPr lang="zh-TW" altLang="en-US" dirty="0">
                <a:latin typeface="新細明體" panose="02020500000000000000" pitchFamily="18" charset="-120"/>
                <a:sym typeface="新細明體" panose="02020500000000000000" pitchFamily="18" charset="-120"/>
              </a:rPr>
              <a:t>薪水以及球員表現之間的關係了！</a:t>
            </a:r>
          </a:p>
          <a:p>
            <a:pPr algn="ctr"/>
            <a:endParaRPr kumimoji="1" lang="zh-TW" altLang="en-US" dirty="0"/>
          </a:p>
        </p:txBody>
      </p:sp>
    </p:spTree>
    <p:extLst>
      <p:ext uri="{BB962C8B-B14F-4D97-AF65-F5344CB8AC3E}">
        <p14:creationId xmlns:p14="http://schemas.microsoft.com/office/powerpoint/2010/main" val="4260464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6E87C8CE-EABD-354C-B3F6-E1D27CFE3C0A}"/>
              </a:ext>
            </a:extLst>
          </p:cNvPr>
          <p:cNvSpPr>
            <a:spLocks noGrp="1"/>
          </p:cNvSpPr>
          <p:nvPr>
            <p:ph idx="1"/>
          </p:nvPr>
        </p:nvSpPr>
        <p:spPr>
          <a:xfrm>
            <a:off x="755373" y="821634"/>
            <a:ext cx="11661913" cy="5512905"/>
          </a:xfrm>
        </p:spPr>
        <p:txBody>
          <a:bodyPr/>
          <a:lstStyle/>
          <a:p>
            <a:r>
              <a:rPr lang="en" altLang="zh-TW" b="1" dirty="0"/>
              <a:t>Business Problem:</a:t>
            </a:r>
          </a:p>
          <a:p>
            <a:pPr marL="45720" indent="0">
              <a:buNone/>
            </a:pPr>
            <a:r>
              <a:rPr lang="en" altLang="zh-TW" dirty="0"/>
              <a:t>Are the players performing at the same level as their salary indicates?</a:t>
            </a:r>
          </a:p>
          <a:p>
            <a:pPr>
              <a:buFont typeface="Arial" panose="020B0604020202020204" pitchFamily="34" charset="0"/>
              <a:buChar char="•"/>
            </a:pPr>
            <a:r>
              <a:rPr lang="en" altLang="zh-TW" b="1" dirty="0"/>
              <a:t>Project Goals:</a:t>
            </a:r>
          </a:p>
          <a:p>
            <a:pPr marL="45720" indent="0">
              <a:buNone/>
            </a:pPr>
            <a:r>
              <a:rPr lang="en" altLang="zh-TW" dirty="0"/>
              <a:t>The purpose of this project is to create a model that uses player statistics to predict a salary.</a:t>
            </a:r>
            <a:endParaRPr lang="en" altLang="zh-TW" b="1" dirty="0"/>
          </a:p>
          <a:p>
            <a:pPr>
              <a:buFont typeface="Arial" panose="020B0604020202020204" pitchFamily="34" charset="0"/>
              <a:buChar char="•"/>
            </a:pPr>
            <a:r>
              <a:rPr lang="en" altLang="zh-TW" b="1" dirty="0"/>
              <a:t>The Data:</a:t>
            </a:r>
          </a:p>
          <a:p>
            <a:pPr marL="45720" indent="0">
              <a:buNone/>
            </a:pPr>
            <a:r>
              <a:rPr lang="en" altLang="zh-TW" dirty="0"/>
              <a:t>web crawling from basketball-</a:t>
            </a:r>
            <a:r>
              <a:rPr lang="en" altLang="zh-TW" dirty="0" err="1"/>
              <a:t>reference.com</a:t>
            </a:r>
            <a:r>
              <a:rPr lang="en" altLang="zh-TW" dirty="0"/>
              <a:t> to get player's performance data for 2013~2019</a:t>
            </a:r>
          </a:p>
          <a:p>
            <a:pPr marL="45720" indent="0">
              <a:buNone/>
            </a:pPr>
            <a:r>
              <a:rPr lang="en" altLang="zh-TW" dirty="0"/>
              <a:t>web crawling from </a:t>
            </a:r>
            <a:r>
              <a:rPr lang="en" altLang="zh-TW" dirty="0" err="1"/>
              <a:t>espn.com</a:t>
            </a:r>
            <a:r>
              <a:rPr lang="en" altLang="zh-TW" dirty="0"/>
              <a:t> to get player's salary data for 2013~2019</a:t>
            </a:r>
          </a:p>
          <a:p>
            <a:pPr marL="45720" indent="0">
              <a:buNone/>
            </a:pPr>
            <a:endParaRPr lang="en" altLang="zh-TW" b="1" dirty="0"/>
          </a:p>
          <a:p>
            <a:endParaRPr kumimoji="1" lang="zh-TW" altLang="en-US" dirty="0"/>
          </a:p>
        </p:txBody>
      </p:sp>
    </p:spTree>
    <p:extLst>
      <p:ext uri="{BB962C8B-B14F-4D97-AF65-F5344CB8AC3E}">
        <p14:creationId xmlns:p14="http://schemas.microsoft.com/office/powerpoint/2010/main" val="2977451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E8923BC-32EA-6941-9CC8-9A3AA09A9149}"/>
              </a:ext>
            </a:extLst>
          </p:cNvPr>
          <p:cNvSpPr>
            <a:spLocks noGrp="1"/>
          </p:cNvSpPr>
          <p:nvPr>
            <p:ph type="title"/>
          </p:nvPr>
        </p:nvSpPr>
        <p:spPr>
          <a:xfrm>
            <a:off x="410817" y="228600"/>
            <a:ext cx="8097078" cy="457200"/>
          </a:xfrm>
        </p:spPr>
        <p:txBody>
          <a:bodyPr>
            <a:normAutofit fontScale="90000"/>
          </a:bodyPr>
          <a:lstStyle/>
          <a:p>
            <a:r>
              <a:rPr kumimoji="1" lang="zh-CN" altLang="en-US" dirty="0"/>
              <a:t>欄位解釋</a:t>
            </a:r>
            <a:endParaRPr kumimoji="1" lang="zh-TW" altLang="en-US" dirty="0"/>
          </a:p>
        </p:txBody>
      </p:sp>
      <p:sp>
        <p:nvSpPr>
          <p:cNvPr id="3" name="內容版面配置區 2">
            <a:extLst>
              <a:ext uri="{FF2B5EF4-FFF2-40B4-BE49-F238E27FC236}">
                <a16:creationId xmlns:a16="http://schemas.microsoft.com/office/drawing/2014/main" id="{C7CCD2A4-D9FF-714F-B0A3-F681EB49C183}"/>
              </a:ext>
            </a:extLst>
          </p:cNvPr>
          <p:cNvSpPr>
            <a:spLocks noGrp="1"/>
          </p:cNvSpPr>
          <p:nvPr>
            <p:ph idx="1"/>
          </p:nvPr>
        </p:nvSpPr>
        <p:spPr>
          <a:xfrm>
            <a:off x="106017" y="914400"/>
            <a:ext cx="14312347" cy="5715000"/>
          </a:xfrm>
        </p:spPr>
        <p:txBody>
          <a:bodyPr numCol="6">
            <a:normAutofit/>
          </a:bodyPr>
          <a:lstStyle/>
          <a:p>
            <a:r>
              <a:rPr lang="en" altLang="zh-TW" sz="700" b="1" i="1" dirty="0" err="1"/>
              <a:t>SALARY:salary</a:t>
            </a:r>
            <a:endParaRPr lang="en" altLang="zh-TW" sz="700" b="1" i="1" dirty="0"/>
          </a:p>
          <a:p>
            <a:r>
              <a:rPr lang="en" altLang="zh-TW" sz="700" b="1" i="1" dirty="0" err="1"/>
              <a:t>Player:player</a:t>
            </a:r>
            <a:endParaRPr lang="en" altLang="zh-TW" sz="700" b="1" i="1" dirty="0"/>
          </a:p>
          <a:p>
            <a:r>
              <a:rPr lang="en" altLang="zh-TW" sz="700" b="1" i="1" dirty="0" err="1"/>
              <a:t>Pos:Position</a:t>
            </a:r>
            <a:endParaRPr lang="en" altLang="zh-TW" sz="700" b="1" i="1" dirty="0"/>
          </a:p>
          <a:p>
            <a:r>
              <a:rPr lang="en" altLang="zh-TW" sz="700" b="1" i="1" dirty="0" err="1"/>
              <a:t>Age:Age</a:t>
            </a:r>
            <a:r>
              <a:rPr lang="en" altLang="zh-TW" sz="700" b="1" i="1" dirty="0"/>
              <a:t> of Player at the start of February 1st of that season.</a:t>
            </a:r>
          </a:p>
          <a:p>
            <a:r>
              <a:rPr lang="en" altLang="zh-TW" sz="700" b="1" i="1" dirty="0" err="1"/>
              <a:t>Tm:Team</a:t>
            </a:r>
            <a:endParaRPr lang="en" altLang="zh-TW" sz="700" b="1" i="1" dirty="0"/>
          </a:p>
          <a:p>
            <a:r>
              <a:rPr lang="en" altLang="zh-TW" sz="700" b="1" i="1" dirty="0" err="1"/>
              <a:t>G:Games</a:t>
            </a:r>
            <a:endParaRPr lang="en" altLang="zh-TW" sz="700" b="1" i="1" dirty="0"/>
          </a:p>
          <a:p>
            <a:r>
              <a:rPr lang="en" altLang="zh-TW" sz="700" b="1" i="1" dirty="0" err="1"/>
              <a:t>MP:Minutes</a:t>
            </a:r>
            <a:r>
              <a:rPr lang="en" altLang="zh-TW" sz="700" b="1" i="1" dirty="0"/>
              <a:t> Played </a:t>
            </a:r>
            <a:r>
              <a:rPr lang="zh-TW" altLang="en" sz="700" b="1" i="1" dirty="0"/>
              <a:t>（＋）</a:t>
            </a:r>
          </a:p>
          <a:p>
            <a:r>
              <a:rPr lang="en" altLang="zh-TW" sz="700" b="1" i="1" dirty="0" err="1"/>
              <a:t>FG:Field</a:t>
            </a:r>
            <a:r>
              <a:rPr lang="en" altLang="zh-TW" sz="700" b="1" i="1" dirty="0"/>
              <a:t> Goals Per 36 Minutes </a:t>
            </a:r>
            <a:r>
              <a:rPr lang="zh-TW" altLang="en" sz="700" b="1" i="1" dirty="0"/>
              <a:t>（＋）</a:t>
            </a:r>
          </a:p>
          <a:p>
            <a:r>
              <a:rPr lang="en" altLang="zh-TW" sz="700" b="1" i="1" dirty="0" err="1"/>
              <a:t>FGA:Field</a:t>
            </a:r>
            <a:r>
              <a:rPr lang="en" altLang="zh-TW" sz="700" b="1" i="1" dirty="0"/>
              <a:t> Goal Attempts Per 36 Minutes</a:t>
            </a:r>
          </a:p>
          <a:p>
            <a:r>
              <a:rPr lang="en" altLang="zh-TW" sz="700" b="1" i="1" dirty="0"/>
              <a:t>FG% :Field Goal Percentage </a:t>
            </a:r>
            <a:r>
              <a:rPr lang="zh-TW" altLang="en" sz="700" b="1" i="1" dirty="0"/>
              <a:t>（＋）</a:t>
            </a:r>
          </a:p>
          <a:p>
            <a:r>
              <a:rPr lang="en" altLang="zh-TW" sz="700" b="1" i="1" dirty="0"/>
              <a:t>3P :3-Point Field Goals Per 36 Minutes</a:t>
            </a:r>
            <a:r>
              <a:rPr lang="zh-TW" altLang="en" sz="700" b="1" i="1" dirty="0"/>
              <a:t>（＋）</a:t>
            </a:r>
          </a:p>
          <a:p>
            <a:r>
              <a:rPr lang="en" altLang="zh-TW" sz="700" b="1" i="1" dirty="0"/>
              <a:t>3PA :3-Point Field Goal Attempts Per 36 Minutes</a:t>
            </a:r>
          </a:p>
          <a:p>
            <a:r>
              <a:rPr lang="en" altLang="zh-TW" sz="700" b="1" i="1" dirty="0"/>
              <a:t>3P% : FG% on 3-Pt FGAs.</a:t>
            </a:r>
            <a:r>
              <a:rPr lang="zh-TW" altLang="en" sz="700" b="1" i="1" dirty="0"/>
              <a:t>（＋）</a:t>
            </a:r>
          </a:p>
          <a:p>
            <a:r>
              <a:rPr lang="en" altLang="zh-TW" sz="700" b="1" i="1" dirty="0"/>
              <a:t>2P :2-Point Field Goals Per 36 Minutes</a:t>
            </a:r>
            <a:r>
              <a:rPr lang="zh-TW" altLang="en" sz="700" b="1" i="1" dirty="0"/>
              <a:t>（＋）</a:t>
            </a:r>
          </a:p>
          <a:p>
            <a:r>
              <a:rPr lang="en" altLang="zh-TW" sz="700" b="1" i="1" dirty="0"/>
              <a:t>2PA:2-Point Field Goal Attempts Per 36 Minutes</a:t>
            </a:r>
          </a:p>
          <a:p>
            <a:r>
              <a:rPr lang="en" altLang="zh-TW" sz="700" b="1" i="1" dirty="0"/>
              <a:t>2P%:FG% on 2-Pt FGAs.</a:t>
            </a:r>
            <a:r>
              <a:rPr lang="zh-TW" altLang="en" sz="700" b="1" i="1" dirty="0"/>
              <a:t>（＋）</a:t>
            </a:r>
          </a:p>
          <a:p>
            <a:r>
              <a:rPr lang="en" altLang="zh-TW" sz="700" b="1" i="1" dirty="0"/>
              <a:t>FT :Free Throws Per 36 Minutes</a:t>
            </a:r>
            <a:r>
              <a:rPr lang="zh-TW" altLang="en" sz="700" b="1" i="1" dirty="0"/>
              <a:t>（＋）</a:t>
            </a:r>
          </a:p>
          <a:p>
            <a:r>
              <a:rPr lang="en" altLang="zh-TW" sz="700" b="1" i="1" dirty="0"/>
              <a:t>FTA : Free Throw Attempts Per 36 Minutes</a:t>
            </a:r>
          </a:p>
          <a:p>
            <a:r>
              <a:rPr lang="en" altLang="zh-TW" sz="700" b="1" i="1" dirty="0"/>
              <a:t>FT% : Free Throw Percentage</a:t>
            </a:r>
            <a:r>
              <a:rPr lang="zh-TW" altLang="en" sz="700" b="1" i="1" dirty="0"/>
              <a:t>（＋）</a:t>
            </a:r>
          </a:p>
          <a:p>
            <a:r>
              <a:rPr lang="en" altLang="zh-TW" sz="700" b="1" i="1" dirty="0"/>
              <a:t>ORB : Offensive Rebounds Per 36 Minutes</a:t>
            </a:r>
            <a:r>
              <a:rPr lang="zh-TW" altLang="en" sz="700" b="1" i="1" dirty="0"/>
              <a:t>（＋）</a:t>
            </a:r>
          </a:p>
          <a:p>
            <a:r>
              <a:rPr lang="en" altLang="zh-TW" sz="700" b="1" i="1" dirty="0"/>
              <a:t>DRB :Defensive Rebounds Per 36 Minutes</a:t>
            </a:r>
            <a:r>
              <a:rPr lang="zh-TW" altLang="en" sz="700" b="1" i="1" dirty="0"/>
              <a:t>（＋）</a:t>
            </a:r>
          </a:p>
          <a:p>
            <a:r>
              <a:rPr lang="en" altLang="zh-TW" sz="700" b="1" i="1" dirty="0"/>
              <a:t>TRB :Total Rebounds Per 36 Minutes</a:t>
            </a:r>
            <a:r>
              <a:rPr lang="zh-TW" altLang="en" sz="700" b="1" i="1" dirty="0"/>
              <a:t>（＋）</a:t>
            </a:r>
          </a:p>
          <a:p>
            <a:r>
              <a:rPr lang="en" altLang="zh-TW" sz="700" b="1" i="1" dirty="0"/>
              <a:t>AST : Assists Per 36 Minutes</a:t>
            </a:r>
            <a:r>
              <a:rPr lang="zh-TW" altLang="en" sz="700" b="1" i="1" dirty="0"/>
              <a:t>（＋）</a:t>
            </a:r>
          </a:p>
          <a:p>
            <a:r>
              <a:rPr lang="en" altLang="zh-TW" sz="700" b="1" i="1" dirty="0"/>
              <a:t>STL : Steals Per 36 Minutes</a:t>
            </a:r>
            <a:r>
              <a:rPr lang="zh-TW" altLang="en" sz="700" b="1" i="1" dirty="0"/>
              <a:t>（＋）</a:t>
            </a:r>
          </a:p>
          <a:p>
            <a:r>
              <a:rPr lang="en" altLang="zh-TW" sz="700" b="1" i="1" dirty="0"/>
              <a:t>BLK : Blocks Per 36 Minutes</a:t>
            </a:r>
            <a:r>
              <a:rPr lang="zh-TW" altLang="en" sz="700" b="1" i="1" dirty="0"/>
              <a:t>（＋）</a:t>
            </a:r>
          </a:p>
          <a:p>
            <a:r>
              <a:rPr lang="en" altLang="zh-TW" sz="700" b="1" i="1" dirty="0"/>
              <a:t>TOV : Turnovers Per 36 Minutes</a:t>
            </a:r>
            <a:r>
              <a:rPr lang="zh-TW" altLang="en" sz="700" b="1" i="1" dirty="0"/>
              <a:t>（</a:t>
            </a:r>
            <a:r>
              <a:rPr lang="en" altLang="zh-TW" sz="700" b="1" i="1" dirty="0"/>
              <a:t>-</a:t>
            </a:r>
            <a:r>
              <a:rPr lang="zh-TW" altLang="en" sz="700" b="1" i="1" dirty="0"/>
              <a:t>）</a:t>
            </a:r>
          </a:p>
          <a:p>
            <a:r>
              <a:rPr lang="en" altLang="zh-TW" sz="700" b="1" i="1" dirty="0"/>
              <a:t>PF : Personal Fouls Per 36 Minutes</a:t>
            </a:r>
            <a:r>
              <a:rPr lang="zh-TW" altLang="en" sz="700" b="1" i="1" dirty="0"/>
              <a:t>（</a:t>
            </a:r>
            <a:r>
              <a:rPr lang="en" altLang="zh-TW" sz="700" b="1" i="1" dirty="0"/>
              <a:t>-</a:t>
            </a:r>
            <a:r>
              <a:rPr lang="zh-TW" altLang="en" sz="700" b="1" i="1" dirty="0"/>
              <a:t>）</a:t>
            </a:r>
          </a:p>
          <a:p>
            <a:r>
              <a:rPr lang="en" altLang="zh-TW" sz="700" b="1" i="1" dirty="0"/>
              <a:t>PTS : Points Per 36 Minutes</a:t>
            </a:r>
            <a:r>
              <a:rPr lang="zh-TW" altLang="en" sz="700" b="1" i="1" dirty="0"/>
              <a:t>（＋）</a:t>
            </a:r>
          </a:p>
          <a:p>
            <a:r>
              <a:rPr lang="en" altLang="zh-TW" sz="700" b="1" i="1" dirty="0" err="1"/>
              <a:t>PER:Player</a:t>
            </a:r>
            <a:r>
              <a:rPr lang="en" altLang="zh-TW" sz="700" b="1" i="1" dirty="0"/>
              <a:t> Efficiency Rating</a:t>
            </a:r>
            <a:r>
              <a:rPr lang="zh-TW" altLang="en" sz="700" b="1" i="1" dirty="0"/>
              <a:t>（＋）</a:t>
            </a:r>
          </a:p>
          <a:p>
            <a:r>
              <a:rPr lang="en" altLang="zh-TW" sz="700" dirty="0"/>
              <a:t>A measure of per-minute production standardized such that the league average is 15.</a:t>
            </a:r>
          </a:p>
          <a:p>
            <a:r>
              <a:rPr lang="en" altLang="zh-TW" sz="700" b="1" i="1" dirty="0"/>
              <a:t>TS%:True Shooting Percentage</a:t>
            </a:r>
            <a:r>
              <a:rPr lang="zh-TW" altLang="en" sz="700" b="1" i="1" dirty="0"/>
              <a:t>（＋）</a:t>
            </a:r>
          </a:p>
          <a:p>
            <a:r>
              <a:rPr lang="en" altLang="zh-TW" sz="700" dirty="0"/>
              <a:t>A measure of shooting efficiency that takes into account 2-point field goals, 3-point field goals, and free throws.</a:t>
            </a:r>
          </a:p>
          <a:p>
            <a:r>
              <a:rPr lang="en" altLang="zh-TW" sz="700" b="1" i="1" dirty="0"/>
              <a:t>3PAr:3-Point Attempt Rate</a:t>
            </a:r>
          </a:p>
          <a:p>
            <a:r>
              <a:rPr lang="en" altLang="zh-TW" sz="700" dirty="0"/>
              <a:t>Percentage of FG Attempts from 3-Point Range</a:t>
            </a:r>
          </a:p>
          <a:p>
            <a:r>
              <a:rPr lang="en" altLang="zh-TW" sz="700" b="1" i="1" dirty="0" err="1"/>
              <a:t>FTr:Free</a:t>
            </a:r>
            <a:r>
              <a:rPr lang="en" altLang="zh-TW" sz="700" b="1" i="1" dirty="0"/>
              <a:t> Throw Attempt Rate</a:t>
            </a:r>
          </a:p>
          <a:p>
            <a:r>
              <a:rPr lang="en" altLang="zh-TW" sz="700" dirty="0"/>
              <a:t>Number of FT Attempts Per FG Attempt</a:t>
            </a:r>
          </a:p>
          <a:p>
            <a:r>
              <a:rPr lang="en" altLang="zh-TW" sz="700" b="1" i="1" dirty="0"/>
              <a:t>ORB%:Offensive Rebound Percentage</a:t>
            </a:r>
          </a:p>
          <a:p>
            <a:r>
              <a:rPr lang="en" altLang="zh-TW" sz="700" dirty="0"/>
              <a:t>An estimate of the percentage of available offensive rebounds a player grabbed while he was on the floor.</a:t>
            </a:r>
          </a:p>
          <a:p>
            <a:r>
              <a:rPr lang="en" altLang="zh-TW" sz="700" b="1" i="1" dirty="0"/>
              <a:t>DRB%:Defensive Rebound Percentage</a:t>
            </a:r>
          </a:p>
          <a:p>
            <a:r>
              <a:rPr lang="en" altLang="zh-TW" sz="700" dirty="0"/>
              <a:t>An estimate of the percentage of available defensive rebounds a player grabbed while he was on the floor.</a:t>
            </a:r>
          </a:p>
          <a:p>
            <a:r>
              <a:rPr lang="en" altLang="zh-TW" sz="700" b="1" i="1" dirty="0"/>
              <a:t>TRB%:Total Rebound Percentage</a:t>
            </a:r>
          </a:p>
          <a:p>
            <a:r>
              <a:rPr lang="en" altLang="zh-TW" sz="700" dirty="0"/>
              <a:t>An estimate of the percentage of available rebounds a player grabbed while he was on the floor.</a:t>
            </a:r>
          </a:p>
          <a:p>
            <a:r>
              <a:rPr lang="en" altLang="zh-TW" sz="700" b="1" i="1" dirty="0"/>
              <a:t>AST%:Assist Percentage</a:t>
            </a:r>
          </a:p>
          <a:p>
            <a:r>
              <a:rPr lang="en" altLang="zh-TW" sz="700" dirty="0"/>
              <a:t>An estimate of the percentage of teammate field goals a player assisted while he was on the floor.</a:t>
            </a:r>
          </a:p>
          <a:p>
            <a:r>
              <a:rPr lang="en" altLang="zh-TW" sz="700" b="1" i="1" dirty="0"/>
              <a:t>STL%:Steal Percentage</a:t>
            </a:r>
          </a:p>
          <a:p>
            <a:r>
              <a:rPr lang="en" altLang="zh-TW" sz="700" dirty="0"/>
              <a:t>An estimate of the percentage of opponent possessions that end with a steal by the player while he was on the floor.</a:t>
            </a:r>
          </a:p>
          <a:p>
            <a:r>
              <a:rPr lang="en" altLang="zh-TW" sz="700" b="1" i="1" dirty="0"/>
              <a:t>BLK%:Block Percentage</a:t>
            </a:r>
          </a:p>
          <a:p>
            <a:r>
              <a:rPr lang="en" altLang="zh-TW" sz="700" dirty="0"/>
              <a:t>An estimate of the percentage of opponent two-point field goal attempts blocked by the player while he was on the floor.</a:t>
            </a:r>
          </a:p>
          <a:p>
            <a:r>
              <a:rPr lang="en" altLang="zh-TW" sz="700" b="1" i="1" dirty="0"/>
              <a:t>TOV%:Turnover Percentage</a:t>
            </a:r>
          </a:p>
          <a:p>
            <a:r>
              <a:rPr lang="en" altLang="zh-TW" sz="700" dirty="0"/>
              <a:t>An estimate of turnovers committed per 100 plays.</a:t>
            </a:r>
          </a:p>
          <a:p>
            <a:r>
              <a:rPr lang="en" altLang="zh-TW" sz="700" b="1" i="1" dirty="0"/>
              <a:t>USG%:Usage Percentage</a:t>
            </a:r>
          </a:p>
          <a:p>
            <a:r>
              <a:rPr lang="en" altLang="zh-TW" sz="700" dirty="0"/>
              <a:t>An estimate of the percentage of team plays used by a player while he was on the floor.</a:t>
            </a:r>
          </a:p>
          <a:p>
            <a:r>
              <a:rPr lang="en" altLang="zh-TW" sz="700" b="1" i="1" dirty="0" err="1"/>
              <a:t>OWS:Offensive</a:t>
            </a:r>
            <a:r>
              <a:rPr lang="en" altLang="zh-TW" sz="700" b="1" i="1" dirty="0"/>
              <a:t> Win Shares</a:t>
            </a:r>
          </a:p>
          <a:p>
            <a:r>
              <a:rPr lang="en" altLang="zh-TW" sz="700" dirty="0"/>
              <a:t>An estimate of the number of wins contributed by a player due to his offense.</a:t>
            </a:r>
          </a:p>
          <a:p>
            <a:r>
              <a:rPr lang="en" altLang="zh-TW" sz="700" b="1" i="1" dirty="0" err="1"/>
              <a:t>DWS:Defensive</a:t>
            </a:r>
            <a:r>
              <a:rPr lang="en" altLang="zh-TW" sz="700" b="1" i="1" dirty="0"/>
              <a:t> Win Shares</a:t>
            </a:r>
          </a:p>
          <a:p>
            <a:r>
              <a:rPr lang="en" altLang="zh-TW" sz="700" dirty="0"/>
              <a:t>An estimate of the number of wins contributed by a player due to his defense.</a:t>
            </a:r>
          </a:p>
          <a:p>
            <a:r>
              <a:rPr lang="en" altLang="zh-TW" sz="700" b="1" i="1" dirty="0"/>
              <a:t>WS :Win Shares</a:t>
            </a:r>
          </a:p>
          <a:p>
            <a:r>
              <a:rPr lang="en" altLang="zh-TW" sz="700" dirty="0"/>
              <a:t>An estimate of the number of wins contributed by a player.</a:t>
            </a:r>
          </a:p>
          <a:p>
            <a:r>
              <a:rPr lang="en" altLang="zh-TW" sz="700" b="1" i="1" dirty="0"/>
              <a:t>WS/48 :Win Shares Per 48 Minutes</a:t>
            </a:r>
          </a:p>
          <a:p>
            <a:r>
              <a:rPr lang="en" altLang="zh-TW" sz="700" dirty="0"/>
              <a:t>An estimate of the number of wins contributed by a player per 48 minutes (league average is approximately .100)</a:t>
            </a:r>
          </a:p>
          <a:p>
            <a:r>
              <a:rPr lang="en" altLang="zh-TW" sz="700" b="1" i="1" dirty="0" err="1"/>
              <a:t>OBPM:Offensive</a:t>
            </a:r>
            <a:r>
              <a:rPr lang="en" altLang="zh-TW" sz="700" b="1" i="1" dirty="0"/>
              <a:t> Box Plus/Minus</a:t>
            </a:r>
          </a:p>
          <a:p>
            <a:r>
              <a:rPr lang="en" altLang="zh-TW" sz="700" dirty="0"/>
              <a:t>A box score estimate of the offensive points per 100 possessions a player contributed above a league-average player, translated to an average team.</a:t>
            </a:r>
          </a:p>
          <a:p>
            <a:r>
              <a:rPr lang="en" altLang="zh-TW" sz="700" b="1" i="1" dirty="0" err="1"/>
              <a:t>DBPM:Defensive</a:t>
            </a:r>
            <a:r>
              <a:rPr lang="en" altLang="zh-TW" sz="700" b="1" i="1" dirty="0"/>
              <a:t> Box Plus/Minus</a:t>
            </a:r>
          </a:p>
          <a:p>
            <a:r>
              <a:rPr lang="en" altLang="zh-TW" sz="700" dirty="0"/>
              <a:t>A box score estimate of the defensive points per 100 possessions a player contributed above a league-average player, translated to an average team.</a:t>
            </a:r>
          </a:p>
          <a:p>
            <a:r>
              <a:rPr lang="en" altLang="zh-TW" sz="700" b="1" i="1" dirty="0"/>
              <a:t>BPM :Box Plus/Minus</a:t>
            </a:r>
          </a:p>
          <a:p>
            <a:r>
              <a:rPr lang="en" altLang="zh-TW" sz="700" dirty="0"/>
              <a:t>A box score estimate of the points per 100 possessions a player contributed above a league-average player, translated to an average team.</a:t>
            </a:r>
          </a:p>
          <a:p>
            <a:r>
              <a:rPr lang="en" altLang="zh-TW" sz="700" b="1" i="1" dirty="0"/>
              <a:t>VORP :Value over Replacement Player</a:t>
            </a:r>
          </a:p>
          <a:p>
            <a:r>
              <a:rPr lang="en" altLang="zh-TW" sz="700" dirty="0"/>
              <a:t>A box score estimate of the points per 100 TEAM possessions that a player contributed above a replacement-level (-2.0) player, translated to an average team and prorated to an 82-game season. Multiply by 2.70 to convert to wins over replacement.</a:t>
            </a:r>
          </a:p>
          <a:p>
            <a:endParaRPr kumimoji="1" lang="zh-TW" altLang="en-US" sz="700" dirty="0"/>
          </a:p>
        </p:txBody>
      </p:sp>
    </p:spTree>
    <p:extLst>
      <p:ext uri="{BB962C8B-B14F-4D97-AF65-F5344CB8AC3E}">
        <p14:creationId xmlns:p14="http://schemas.microsoft.com/office/powerpoint/2010/main" val="492091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157952A-B85C-4C40-BB20-5282CF86A448}"/>
              </a:ext>
            </a:extLst>
          </p:cNvPr>
          <p:cNvSpPr>
            <a:spLocks noGrp="1"/>
          </p:cNvSpPr>
          <p:nvPr>
            <p:ph type="title"/>
          </p:nvPr>
        </p:nvSpPr>
        <p:spPr>
          <a:xfrm>
            <a:off x="1046921" y="364435"/>
            <a:ext cx="10098157" cy="1143000"/>
          </a:xfrm>
        </p:spPr>
        <p:txBody>
          <a:bodyPr>
            <a:normAutofit fontScale="90000"/>
          </a:bodyPr>
          <a:lstStyle/>
          <a:p>
            <a:r>
              <a:rPr lang="zh-TW" altLang="en-US" b="1" dirty="0"/>
              <a:t>首先探索一下資料間的關係 </a:t>
            </a:r>
            <a:r>
              <a:rPr lang="en" altLang="zh-TW" b="1" cap="none" dirty="0"/>
              <a:t>Exploratory Data Analysis</a:t>
            </a:r>
            <a:r>
              <a:rPr lang="en" altLang="zh-TW" b="1" dirty="0"/>
              <a:t/>
            </a:r>
            <a:br>
              <a:rPr lang="en" altLang="zh-TW" b="1" dirty="0"/>
            </a:br>
            <a:endParaRPr kumimoji="1" lang="zh-TW" altLang="en-US" dirty="0"/>
          </a:p>
        </p:txBody>
      </p:sp>
      <p:pic>
        <p:nvPicPr>
          <p:cNvPr id="8" name="內容版面配置區 7">
            <a:extLst>
              <a:ext uri="{FF2B5EF4-FFF2-40B4-BE49-F238E27FC236}">
                <a16:creationId xmlns:a16="http://schemas.microsoft.com/office/drawing/2014/main" id="{C11998DF-8E72-4446-908A-1E00BFA1951B}"/>
              </a:ext>
            </a:extLst>
          </p:cNvPr>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1046921" y="1507435"/>
            <a:ext cx="5415430" cy="1958852"/>
          </a:xfrm>
        </p:spPr>
      </p:pic>
      <p:pic>
        <p:nvPicPr>
          <p:cNvPr id="10" name="圖片 9">
            <a:extLst>
              <a:ext uri="{FF2B5EF4-FFF2-40B4-BE49-F238E27FC236}">
                <a16:creationId xmlns:a16="http://schemas.microsoft.com/office/drawing/2014/main" id="{FE58F676-7976-5042-A4A8-51D9473338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97148" y="1633329"/>
            <a:ext cx="4479235" cy="4454377"/>
          </a:xfrm>
          <a:prstGeom prst="rect">
            <a:avLst/>
          </a:prstGeom>
        </p:spPr>
      </p:pic>
      <p:pic>
        <p:nvPicPr>
          <p:cNvPr id="12" name="圖片 11">
            <a:extLst>
              <a:ext uri="{FF2B5EF4-FFF2-40B4-BE49-F238E27FC236}">
                <a16:creationId xmlns:a16="http://schemas.microsoft.com/office/drawing/2014/main" id="{9511B685-3596-2947-9F5A-2EC3767CB5C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6921" y="3840057"/>
            <a:ext cx="5415430" cy="2247649"/>
          </a:xfrm>
          <a:prstGeom prst="rect">
            <a:avLst/>
          </a:prstGeom>
        </p:spPr>
      </p:pic>
    </p:spTree>
    <p:extLst>
      <p:ext uri="{BB962C8B-B14F-4D97-AF65-F5344CB8AC3E}">
        <p14:creationId xmlns:p14="http://schemas.microsoft.com/office/powerpoint/2010/main" val="2782697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內容版面配置區 7">
            <a:extLst>
              <a:ext uri="{FF2B5EF4-FFF2-40B4-BE49-F238E27FC236}">
                <a16:creationId xmlns:a16="http://schemas.microsoft.com/office/drawing/2014/main" id="{B5191A1B-9FFE-0248-B9B1-58F826DF808C}"/>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1327138" y="511264"/>
            <a:ext cx="3627484" cy="3543902"/>
          </a:xfrm>
        </p:spPr>
      </p:pic>
      <p:pic>
        <p:nvPicPr>
          <p:cNvPr id="10" name="內容版面配置區 9">
            <a:extLst>
              <a:ext uri="{FF2B5EF4-FFF2-40B4-BE49-F238E27FC236}">
                <a16:creationId xmlns:a16="http://schemas.microsoft.com/office/drawing/2014/main" id="{C8EEEAC2-C60F-AE41-8B5D-F7888D3A4E70}"/>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7612880" y="683542"/>
            <a:ext cx="3347767" cy="3371624"/>
          </a:xfrm>
        </p:spPr>
      </p:pic>
      <p:sp>
        <p:nvSpPr>
          <p:cNvPr id="11" name="圓角矩形 10">
            <a:extLst>
              <a:ext uri="{FF2B5EF4-FFF2-40B4-BE49-F238E27FC236}">
                <a16:creationId xmlns:a16="http://schemas.microsoft.com/office/drawing/2014/main" id="{33135A45-71AC-EF48-A6AB-DB38D3B0B342}"/>
              </a:ext>
            </a:extLst>
          </p:cNvPr>
          <p:cNvSpPr/>
          <p:nvPr/>
        </p:nvSpPr>
        <p:spPr>
          <a:xfrm>
            <a:off x="755375" y="4346714"/>
            <a:ext cx="5194831" cy="166977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TW" altLang="en-US" dirty="0"/>
              <a:t/>
            </a:r>
            <a:br>
              <a:rPr lang="zh-TW" altLang="en-US" dirty="0"/>
            </a:br>
            <a:r>
              <a:rPr lang="zh-TW" altLang="en-US" dirty="0"/>
              <a:t>對球員上場時間以及薪水 畫圖 我認為通常一個選手在場上打球越久 代表他可以為球隊帶來比較高的價值 故應該薪水也會較高</a:t>
            </a:r>
          </a:p>
          <a:p>
            <a:r>
              <a:rPr lang="zh-TW" altLang="en-US" dirty="0"/>
              <a:t>可以發現大致仍呈現正相關 然而卻也有許多球員在場上時間很長但薪水也未必較高的情形發生</a:t>
            </a:r>
          </a:p>
          <a:p>
            <a:pPr algn="ctr"/>
            <a:endParaRPr kumimoji="1" lang="zh-TW" altLang="en-US" dirty="0"/>
          </a:p>
        </p:txBody>
      </p:sp>
      <p:cxnSp>
        <p:nvCxnSpPr>
          <p:cNvPr id="13" name="直線接點 12">
            <a:extLst>
              <a:ext uri="{FF2B5EF4-FFF2-40B4-BE49-F238E27FC236}">
                <a16:creationId xmlns:a16="http://schemas.microsoft.com/office/drawing/2014/main" id="{DAD80FBC-AF90-F744-B534-73B6976CFB6E}"/>
              </a:ext>
            </a:extLst>
          </p:cNvPr>
          <p:cNvCxnSpPr/>
          <p:nvPr/>
        </p:nvCxnSpPr>
        <p:spPr>
          <a:xfrm>
            <a:off x="6241773" y="378741"/>
            <a:ext cx="0" cy="5883965"/>
          </a:xfrm>
          <a:prstGeom prst="line">
            <a:avLst/>
          </a:prstGeom>
        </p:spPr>
        <p:style>
          <a:lnRef idx="1">
            <a:schemeClr val="accent1"/>
          </a:lnRef>
          <a:fillRef idx="0">
            <a:schemeClr val="accent1"/>
          </a:fillRef>
          <a:effectRef idx="0">
            <a:schemeClr val="accent1"/>
          </a:effectRef>
          <a:fontRef idx="minor">
            <a:schemeClr val="tx1"/>
          </a:fontRef>
        </p:style>
      </p:cxnSp>
      <p:sp>
        <p:nvSpPr>
          <p:cNvPr id="14" name="圓角矩形 13">
            <a:extLst>
              <a:ext uri="{FF2B5EF4-FFF2-40B4-BE49-F238E27FC236}">
                <a16:creationId xmlns:a16="http://schemas.microsoft.com/office/drawing/2014/main" id="{31DD5C49-3606-B347-B038-997B6B91DE42}"/>
              </a:ext>
            </a:extLst>
          </p:cNvPr>
          <p:cNvSpPr/>
          <p:nvPr/>
        </p:nvSpPr>
        <p:spPr>
          <a:xfrm>
            <a:off x="6480313" y="4346714"/>
            <a:ext cx="5539407" cy="166977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a:t>對球員薪水以及他們的得分表現 畫圖 可以發現大致仍呈現正相關 因此得分仍是一個相當好</a:t>
            </a:r>
            <a:endParaRPr lang="en-US" altLang="zh-TW" dirty="0"/>
          </a:p>
          <a:p>
            <a:pPr algn="ctr"/>
            <a:r>
              <a:rPr lang="zh-TW" altLang="en-US" dirty="0"/>
              <a:t>可以拿來預測薪水的一項因子</a:t>
            </a:r>
            <a:endParaRPr kumimoji="1" lang="zh-TW" altLang="en-US" dirty="0"/>
          </a:p>
          <a:p>
            <a:pPr algn="ctr"/>
            <a:endParaRPr kumimoji="1" lang="zh-TW" altLang="en-US" dirty="0"/>
          </a:p>
        </p:txBody>
      </p:sp>
    </p:spTree>
    <p:extLst>
      <p:ext uri="{BB962C8B-B14F-4D97-AF65-F5344CB8AC3E}">
        <p14:creationId xmlns:p14="http://schemas.microsoft.com/office/powerpoint/2010/main" val="35678729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健康與健身 16x9">
  <a:themeElements>
    <a:clrScheme name="HealthFitness">
      <a:dk1>
        <a:srgbClr val="595959"/>
      </a:dk1>
      <a:lt1>
        <a:sysClr val="window" lastClr="FFFFFF"/>
      </a:lt1>
      <a:dk2>
        <a:srgbClr val="000000"/>
      </a:dk2>
      <a:lt2>
        <a:srgbClr val="DDDDDD"/>
      </a:lt2>
      <a:accent1>
        <a:srgbClr val="87A91B"/>
      </a:accent1>
      <a:accent2>
        <a:srgbClr val="FBCE11"/>
      </a:accent2>
      <a:accent3>
        <a:srgbClr val="446ED8"/>
      </a:accent3>
      <a:accent4>
        <a:srgbClr val="9D22E2"/>
      </a:accent4>
      <a:accent5>
        <a:srgbClr val="FE9E00"/>
      </a:accent5>
      <a:accent6>
        <a:srgbClr val="DF5327"/>
      </a:accent6>
      <a:hlink>
        <a:srgbClr val="446ED8"/>
      </a:hlink>
      <a:folHlink>
        <a:srgbClr val="828282"/>
      </a:folHlink>
    </a:clrScheme>
    <a:fontScheme name="Calibri Light">
      <a:majorFont>
        <a:latin typeface="Calibri Light"/>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16063549_TF02922391.potx" id="{E2EBAC87-9802-42EB-8CD6-3C0870F3E719}" vid="{D72780ED-B491-4621-8137-59493006007D}"/>
    </a:ext>
  </a:extLst>
</a:theme>
</file>

<file path=ppt/theme/theme2.xml><?xml version="1.0" encoding="utf-8"?>
<a:theme xmlns:a="http://schemas.openxmlformats.org/drawingml/2006/main" name="Office 佈景主題">
  <a:themeElements>
    <a:clrScheme name="HealthFitness">
      <a:dk1>
        <a:srgbClr val="595959"/>
      </a:dk1>
      <a:lt1>
        <a:sysClr val="window" lastClr="FFFFFF"/>
      </a:lt1>
      <a:dk2>
        <a:srgbClr val="000000"/>
      </a:dk2>
      <a:lt2>
        <a:srgbClr val="DDDDDD"/>
      </a:lt2>
      <a:accent1>
        <a:srgbClr val="87A91B"/>
      </a:accent1>
      <a:accent2>
        <a:srgbClr val="FBCE11"/>
      </a:accent2>
      <a:accent3>
        <a:srgbClr val="446ED8"/>
      </a:accent3>
      <a:accent4>
        <a:srgbClr val="9D22E2"/>
      </a:accent4>
      <a:accent5>
        <a:srgbClr val="FE9E00"/>
      </a:accent5>
      <a:accent6>
        <a:srgbClr val="DF5327"/>
      </a:accent6>
      <a:hlink>
        <a:srgbClr val="446ED8"/>
      </a:hlink>
      <a:folHlink>
        <a:srgbClr val="828282"/>
      </a:folHlink>
    </a:clrScheme>
    <a:fontScheme name="Calibri Light">
      <a:majorFont>
        <a:latin typeface="Calibri Light"/>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佈景主題">
  <a:themeElements>
    <a:clrScheme name="HealthFitness">
      <a:dk1>
        <a:srgbClr val="595959"/>
      </a:dk1>
      <a:lt1>
        <a:sysClr val="window" lastClr="FFFFFF"/>
      </a:lt1>
      <a:dk2>
        <a:srgbClr val="000000"/>
      </a:dk2>
      <a:lt2>
        <a:srgbClr val="DDDDDD"/>
      </a:lt2>
      <a:accent1>
        <a:srgbClr val="87A91B"/>
      </a:accent1>
      <a:accent2>
        <a:srgbClr val="FBCE11"/>
      </a:accent2>
      <a:accent3>
        <a:srgbClr val="446ED8"/>
      </a:accent3>
      <a:accent4>
        <a:srgbClr val="9D22E2"/>
      </a:accent4>
      <a:accent5>
        <a:srgbClr val="FE9E00"/>
      </a:accent5>
      <a:accent6>
        <a:srgbClr val="DF5327"/>
      </a:accent6>
      <a:hlink>
        <a:srgbClr val="446ED8"/>
      </a:hlink>
      <a:folHlink>
        <a:srgbClr val="828282"/>
      </a:folHlink>
    </a:clrScheme>
    <a:fontScheme name="Calibri Light">
      <a:majorFont>
        <a:latin typeface="Calibri Light"/>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健康與健身 16x9</Template>
  <TotalTime>347</TotalTime>
  <Words>1973</Words>
  <Application>Microsoft Office PowerPoint</Application>
  <PresentationFormat>寬螢幕</PresentationFormat>
  <Paragraphs>244</Paragraphs>
  <Slides>49</Slides>
  <Notes>13</Notes>
  <HiddenSlides>0</HiddenSlides>
  <MMClips>0</MMClips>
  <ScaleCrop>false</ScaleCrop>
  <HeadingPairs>
    <vt:vector size="6" baseType="variant">
      <vt:variant>
        <vt:lpstr>使用字型</vt:lpstr>
      </vt:variant>
      <vt:variant>
        <vt:i4>6</vt:i4>
      </vt:variant>
      <vt:variant>
        <vt:lpstr>佈景主題</vt:lpstr>
      </vt:variant>
      <vt:variant>
        <vt:i4>1</vt:i4>
      </vt:variant>
      <vt:variant>
        <vt:lpstr>投影片標題</vt:lpstr>
      </vt:variant>
      <vt:variant>
        <vt:i4>49</vt:i4>
      </vt:variant>
    </vt:vector>
  </HeadingPairs>
  <TitlesOfParts>
    <vt:vector size="56" baseType="lpstr">
      <vt:lpstr>幼圆</vt:lpstr>
      <vt:lpstr>微軟正黑體</vt:lpstr>
      <vt:lpstr>新細明體</vt:lpstr>
      <vt:lpstr>Arial</vt:lpstr>
      <vt:lpstr>Calibri</vt:lpstr>
      <vt:lpstr>Calibri Light</vt:lpstr>
      <vt:lpstr>健康與健身 16x9</vt:lpstr>
      <vt:lpstr>NBA球隊銷售最佳化</vt:lpstr>
      <vt:lpstr>我們的目標是讓NBA球隊的收益達到最大</vt:lpstr>
      <vt:lpstr>Predicting NBA Player Salary  Using Player’s Statistics </vt:lpstr>
      <vt:lpstr>Web Crawling  </vt:lpstr>
      <vt:lpstr>將球員薪水資料和數據表現資料合併</vt:lpstr>
      <vt:lpstr>PowerPoint 簡報</vt:lpstr>
      <vt:lpstr>欄位解釋</vt:lpstr>
      <vt:lpstr>首先探索一下資料間的關係 Exploratory Data Analysis </vt:lpstr>
      <vt:lpstr>PowerPoint 簡報</vt:lpstr>
      <vt:lpstr> 開始套迴歸模型 </vt:lpstr>
      <vt:lpstr>Basic Linear Regression Model </vt:lpstr>
      <vt:lpstr>Ridge Model </vt:lpstr>
      <vt:lpstr>Lasso Model </vt:lpstr>
      <vt:lpstr>Plotting All My Residuals On One Plot </vt:lpstr>
      <vt:lpstr>Regression Models Summary </vt:lpstr>
      <vt:lpstr>現在來看用模型預測出來薪水被高估以及被低估的球員 </vt:lpstr>
      <vt:lpstr>現在我們就可以將一個球員的球場數據輸入到模型裡面 讓模型根據他的表現來預測薪水了 </vt:lpstr>
      <vt:lpstr>Social Power </vt:lpstr>
      <vt:lpstr>Social Media And Sales</vt:lpstr>
      <vt:lpstr>PART1-Reddit數據預測觀眾人數</vt:lpstr>
      <vt:lpstr>PowerPoint 簡報</vt:lpstr>
      <vt:lpstr>PART2-文章情緒分析</vt:lpstr>
      <vt:lpstr>PowerPoint 簡報</vt:lpstr>
      <vt:lpstr>PowerPoint 簡報</vt:lpstr>
      <vt:lpstr>PART3-球迷習慣分析</vt:lpstr>
      <vt:lpstr>PowerPoint 簡報</vt:lpstr>
      <vt:lpstr>應用</vt:lpstr>
      <vt:lpstr>NBA Ticket Price </vt:lpstr>
      <vt:lpstr>利用不同因素去預測nba的年平均票價</vt:lpstr>
      <vt:lpstr>資料eda</vt:lpstr>
      <vt:lpstr>使用線性迴歸</vt:lpstr>
      <vt:lpstr>指數平滑法 </vt:lpstr>
      <vt:lpstr>Holt's Method</vt:lpstr>
      <vt:lpstr>多元迴歸分析</vt:lpstr>
      <vt:lpstr>多元迴歸分析</vt:lpstr>
      <vt:lpstr>DNN &amp; RNN</vt:lpstr>
      <vt:lpstr>預測售票銷售收入</vt:lpstr>
      <vt:lpstr>資料型態</vt:lpstr>
      <vt:lpstr>預測目標</vt:lpstr>
      <vt:lpstr>DNN 模型：input</vt:lpstr>
      <vt:lpstr>DNN 模型：One-hot encoding</vt:lpstr>
      <vt:lpstr>DNN 模型：架構</vt:lpstr>
      <vt:lpstr>DNN 模型：結果</vt:lpstr>
      <vt:lpstr>RNN 模型：input</vt:lpstr>
      <vt:lpstr>RNN 模型：架構</vt:lpstr>
      <vt:lpstr>RNN 模型：結果</vt:lpstr>
      <vt:lpstr>可以改進的地方</vt:lpstr>
      <vt:lpstr>Conclusion </vt:lpstr>
      <vt:lpstr>Q &amp; A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NBA球隊銷售最佳化</dc:title>
  <dc:creator>Terry Lu</dc:creator>
  <cp:lastModifiedBy>Vg6</cp:lastModifiedBy>
  <cp:revision>28</cp:revision>
  <dcterms:created xsi:type="dcterms:W3CDTF">2019-06-12T09:08:03Z</dcterms:created>
  <dcterms:modified xsi:type="dcterms:W3CDTF">2019-06-13T00:08:53Z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0x010100AA3F7D94069FF64A86F7DFF56D60E3BE</vt:lpwstr>
  </property>
</Properties>
</file>